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351" r:id="rId15"/>
    <p:sldId id="269" r:id="rId16"/>
    <p:sldId id="270" r:id="rId17"/>
    <p:sldId id="271" r:id="rId18"/>
    <p:sldId id="272" r:id="rId19"/>
    <p:sldId id="357" r:id="rId20"/>
    <p:sldId id="358" r:id="rId21"/>
    <p:sldId id="285" r:id="rId22"/>
    <p:sldId id="284" r:id="rId23"/>
    <p:sldId id="273" r:id="rId24"/>
    <p:sldId id="286" r:id="rId25"/>
    <p:sldId id="287" r:id="rId26"/>
    <p:sldId id="274" r:id="rId27"/>
    <p:sldId id="288" r:id="rId28"/>
    <p:sldId id="290" r:id="rId29"/>
    <p:sldId id="310" r:id="rId30"/>
    <p:sldId id="291" r:id="rId31"/>
    <p:sldId id="292" r:id="rId32"/>
    <p:sldId id="293" r:id="rId33"/>
    <p:sldId id="295" r:id="rId34"/>
    <p:sldId id="296" r:id="rId35"/>
    <p:sldId id="298" r:id="rId36"/>
    <p:sldId id="299" r:id="rId37"/>
    <p:sldId id="297" r:id="rId38"/>
    <p:sldId id="300" r:id="rId39"/>
    <p:sldId id="301" r:id="rId40"/>
    <p:sldId id="302" r:id="rId41"/>
    <p:sldId id="303" r:id="rId42"/>
    <p:sldId id="304" r:id="rId43"/>
    <p:sldId id="305" r:id="rId44"/>
    <p:sldId id="306" r:id="rId45"/>
    <p:sldId id="307" r:id="rId46"/>
    <p:sldId id="311" r:id="rId47"/>
    <p:sldId id="309" r:id="rId48"/>
    <p:sldId id="312" r:id="rId49"/>
    <p:sldId id="337"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38" r:id="rId66"/>
    <p:sldId id="328" r:id="rId67"/>
    <p:sldId id="329" r:id="rId68"/>
    <p:sldId id="330" r:id="rId69"/>
    <p:sldId id="331" r:id="rId70"/>
    <p:sldId id="332" r:id="rId71"/>
    <p:sldId id="333" r:id="rId72"/>
    <p:sldId id="335" r:id="rId73"/>
    <p:sldId id="336" r:id="rId74"/>
    <p:sldId id="275" r:id="rId75"/>
    <p:sldId id="340" r:id="rId76"/>
    <p:sldId id="341" r:id="rId77"/>
    <p:sldId id="342" r:id="rId78"/>
    <p:sldId id="344" r:id="rId79"/>
    <p:sldId id="345" r:id="rId80"/>
    <p:sldId id="343" r:id="rId81"/>
    <p:sldId id="346" r:id="rId82"/>
    <p:sldId id="347" r:id="rId83"/>
    <p:sldId id="348" r:id="rId84"/>
    <p:sldId id="349" r:id="rId85"/>
    <p:sldId id="350" r:id="rId86"/>
    <p:sldId id="361" r:id="rId87"/>
    <p:sldId id="363" r:id="rId88"/>
    <p:sldId id="339" r:id="rId89"/>
    <p:sldId id="353" r:id="rId90"/>
    <p:sldId id="354" r:id="rId91"/>
    <p:sldId id="355" r:id="rId92"/>
    <p:sldId id="364" r:id="rId93"/>
    <p:sldId id="365" r:id="rId94"/>
    <p:sldId id="366" r:id="rId95"/>
    <p:sldId id="367" r:id="rId96"/>
    <p:sldId id="369" r:id="rId97"/>
    <p:sldId id="370" r:id="rId98"/>
    <p:sldId id="371" r:id="rId99"/>
    <p:sldId id="373" r:id="rId100"/>
    <p:sldId id="374" r:id="rId101"/>
    <p:sldId id="375" r:id="rId102"/>
    <p:sldId id="376" r:id="rId103"/>
    <p:sldId id="377" r:id="rId104"/>
    <p:sldId id="378" r:id="rId105"/>
    <p:sldId id="379" r:id="rId106"/>
    <p:sldId id="380" r:id="rId107"/>
    <p:sldId id="381" r:id="rId108"/>
    <p:sldId id="277" r:id="rId109"/>
    <p:sldId id="359" r:id="rId110"/>
    <p:sldId id="278" r:id="rId111"/>
    <p:sldId id="279" r:id="rId112"/>
    <p:sldId id="280" r:id="rId113"/>
    <p:sldId id="281" r:id="rId114"/>
    <p:sldId id="282" r:id="rId115"/>
    <p:sldId id="283" r:id="rId116"/>
    <p:sldId id="360" r:id="rId11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94373" autoAdjust="0"/>
  </p:normalViewPr>
  <p:slideViewPr>
    <p:cSldViewPr>
      <p:cViewPr varScale="1">
        <p:scale>
          <a:sx n="104" d="100"/>
          <a:sy n="104" d="100"/>
        </p:scale>
        <p:origin x="-174" y="-78"/>
      </p:cViewPr>
      <p:guideLst>
        <p:guide orient="horz" pos="2160"/>
        <p:guide pos="2880"/>
      </p:guideLst>
    </p:cSldViewPr>
  </p:slideViewPr>
  <p:outlineViewPr>
    <p:cViewPr>
      <p:scale>
        <a:sx n="33" d="100"/>
        <a:sy n="33" d="100"/>
      </p:scale>
      <p:origin x="54" y="1602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Triangle rect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r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fr-FR" smtClean="0"/>
              <a:t>Cliquez pour modifier le style du titre</a:t>
            </a:r>
            <a:endParaRPr kumimoji="0" lang="en-US"/>
          </a:p>
        </p:txBody>
      </p:sp>
      <p:sp>
        <p:nvSpPr>
          <p:cNvPr id="17" name="Sous-titr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grpSp>
        <p:nvGrpSpPr>
          <p:cNvPr id="2" name="Groupe 1"/>
          <p:cNvGrpSpPr/>
          <p:nvPr/>
        </p:nvGrpSpPr>
        <p:grpSpPr>
          <a:xfrm>
            <a:off x="-3765" y="4953000"/>
            <a:ext cx="9147765" cy="1912088"/>
            <a:chOff x="-3765" y="4832896"/>
            <a:chExt cx="9147765" cy="2032192"/>
          </a:xfrm>
        </p:grpSpPr>
        <p:sp>
          <p:nvSpPr>
            <p:cNvPr id="7" name="Forme libr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orme libr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orme lib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cteur droit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Espace réservé de la date 29"/>
          <p:cNvSpPr>
            <a:spLocks noGrp="1"/>
          </p:cNvSpPr>
          <p:nvPr>
            <p:ph type="dt" sz="half" idx="10"/>
          </p:nvPr>
        </p:nvSpPr>
        <p:spPr/>
        <p:txBody>
          <a:bodyPr/>
          <a:lstStyle>
            <a:lvl1pPr>
              <a:defRPr>
                <a:solidFill>
                  <a:srgbClr val="FFFFFF"/>
                </a:solidFill>
              </a:defRPr>
            </a:lvl1pPr>
            <a:extLst/>
          </a:lstStyle>
          <a:p>
            <a:fld id="{5F4D0F30-6A32-4BD4-9323-4D8F4B69707F}" type="datetimeFigureOut">
              <a:rPr lang="fr-FR" smtClean="0"/>
              <a:pPr/>
              <a:t>18/11/2009</a:t>
            </a:fld>
            <a:endParaRPr lang="fr-FR"/>
          </a:p>
        </p:txBody>
      </p:sp>
      <p:sp>
        <p:nvSpPr>
          <p:cNvPr id="19" name="Espace réservé du pied de page 18"/>
          <p:cNvSpPr>
            <a:spLocks noGrp="1"/>
          </p:cNvSpPr>
          <p:nvPr>
            <p:ph type="ftr" sz="quarter" idx="11"/>
          </p:nvPr>
        </p:nvSpPr>
        <p:spPr/>
        <p:txBody>
          <a:bodyPr/>
          <a:lstStyle>
            <a:lvl1pPr>
              <a:defRPr>
                <a:solidFill>
                  <a:schemeClr val="accent1">
                    <a:tint val="20000"/>
                  </a:schemeClr>
                </a:solidFill>
              </a:defRPr>
            </a:lvl1pPr>
            <a:extLst/>
          </a:lstStyle>
          <a:p>
            <a:endParaRPr lang="fr-FR"/>
          </a:p>
        </p:txBody>
      </p:sp>
      <p:sp>
        <p:nvSpPr>
          <p:cNvPr id="27" name="Espace réservé du numéro de diapositive 26"/>
          <p:cNvSpPr>
            <a:spLocks noGrp="1"/>
          </p:cNvSpPr>
          <p:nvPr>
            <p:ph type="sldNum" sz="quarter" idx="12"/>
          </p:nvPr>
        </p:nvSpPr>
        <p:spPr/>
        <p:txBody>
          <a:bodyPr/>
          <a:lstStyle>
            <a:lvl1pPr>
              <a:defRPr>
                <a:solidFill>
                  <a:srgbClr val="FFFFFF"/>
                </a:solidFill>
              </a:defRPr>
            </a:lvl1pPr>
            <a:extLst/>
          </a:lstStyle>
          <a:p>
            <a:fld id="{64C10040-B702-43EB-9291-A4357A86D7AF}"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1481329"/>
            <a:ext cx="8229600" cy="4386071"/>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64C10040-B702-43EB-9291-A4357A86D7AF}"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4013" y="274640"/>
            <a:ext cx="1777470" cy="5592761"/>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41"/>
            <a:ext cx="6324600" cy="5592760"/>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64C10040-B702-43EB-9291-A4357A86D7AF}"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64C10040-B702-43EB-9291-A4357A86D7AF}" type="slidenum">
              <a:rPr lang="fr-FR" smtClean="0"/>
              <a:pPr/>
              <a:t>‹N°›</a:t>
            </a:fld>
            <a:endParaRPr lang="fr-FR"/>
          </a:p>
        </p:txBody>
      </p:sp>
      <p:sp>
        <p:nvSpPr>
          <p:cNvPr id="7" name="Titre 6"/>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64C10040-B702-43EB-9291-A4357A86D7AF}" type="slidenum">
              <a:rPr lang="fr-FR" smtClean="0"/>
              <a:pPr/>
              <a:t>‹N°›</a:t>
            </a:fld>
            <a:endParaRPr lang="fr-F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2">
        <a:schemeClr val="bg1"/>
      </p:bgRef>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64C10040-B702-43EB-9291-A4357A86D7AF}" type="slidenum">
              <a:rPr lang="fr-FR" smtClean="0"/>
              <a:pPr/>
              <a:t>‹N°›</a:t>
            </a:fld>
            <a:endParaRPr lang="fr-FR"/>
          </a:p>
        </p:txBody>
      </p:sp>
      <p:sp>
        <p:nvSpPr>
          <p:cNvPr id="8" name="Titre 7"/>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64C10040-B702-43EB-9291-A4357A86D7A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Ref idx="1002">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64C10040-B702-43EB-9291-A4357A86D7AF}" type="slidenum">
              <a:rPr lang="fr-FR" smtClean="0"/>
              <a:pPr/>
              <a:t>‹N°›</a:t>
            </a:fld>
            <a:endParaRPr lang="fr-FR"/>
          </a:p>
        </p:txBody>
      </p:sp>
      <p:sp>
        <p:nvSpPr>
          <p:cNvPr id="6" name="Titre 5"/>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fld id="{5F4D0F30-6A32-4BD4-9323-4D8F4B69707F}" type="datetimeFigureOut">
              <a:rPr lang="fr-FR" smtClean="0"/>
              <a:pPr/>
              <a:t>18/11/2009</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64C10040-B702-43EB-9291-A4357A86D7A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6727032" y="6407944"/>
            <a:ext cx="1920240" cy="365760"/>
          </a:xfrm>
        </p:spPr>
        <p:txBody>
          <a:bodyPr/>
          <a:lstStyle>
            <a:extLst/>
          </a:lstStyle>
          <a:p>
            <a:fld id="{5F4D0F30-6A32-4BD4-9323-4D8F4B69707F}" type="datetimeFigureOut">
              <a:rPr lang="fr-FR" smtClean="0"/>
              <a:pPr/>
              <a:t>18/11/2009</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64C10040-B702-43EB-9291-A4357A86D7A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1"/>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
        <p:nvSpPr>
          <p:cNvPr id="3" name="Espace réservé pour une imag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fr-FR" smtClean="0"/>
              <a:t>Cliquez sur l'icône pour ajouter une image</a:t>
            </a:r>
            <a:endParaRPr kumimoji="0" lang="en-US" dirty="0"/>
          </a:p>
        </p:txBody>
      </p:sp>
      <p:sp>
        <p:nvSpPr>
          <p:cNvPr id="5" name="Espace réservé de la date 4"/>
          <p:cNvSpPr>
            <a:spLocks noGrp="1"/>
          </p:cNvSpPr>
          <p:nvPr>
            <p:ph type="dt" sz="half" idx="10"/>
          </p:nvPr>
        </p:nvSpPr>
        <p:spPr/>
        <p:txBody>
          <a:bodyPr/>
          <a:lstStyle>
            <a:lvl1pPr>
              <a:defRPr>
                <a:solidFill>
                  <a:schemeClr val="tx1"/>
                </a:solidFill>
              </a:defRPr>
            </a:lvl1pPr>
            <a:extLst/>
          </a:lstStyle>
          <a:p>
            <a:fld id="{5F4D0F30-6A32-4BD4-9323-4D8F4B69707F}" type="datetimeFigureOut">
              <a:rPr lang="fr-FR" smtClean="0"/>
              <a:pPr/>
              <a:t>18/11/2009</a:t>
            </a:fld>
            <a:endParaRPr lang="fr-FR"/>
          </a:p>
        </p:txBody>
      </p:sp>
      <p:sp>
        <p:nvSpPr>
          <p:cNvPr id="6" name="Espace réservé du pied de page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r-FR"/>
          </a:p>
        </p:txBody>
      </p:sp>
      <p:sp>
        <p:nvSpPr>
          <p:cNvPr id="7" name="Espace réservé du numéro de diapositive 6"/>
          <p:cNvSpPr>
            <a:spLocks noGrp="1"/>
          </p:cNvSpPr>
          <p:nvPr>
            <p:ph type="sldNum" sz="quarter" idx="12"/>
          </p:nvPr>
        </p:nvSpPr>
        <p:spPr/>
        <p:txBody>
          <a:bodyPr/>
          <a:lstStyle>
            <a:lvl1pPr>
              <a:defRPr>
                <a:solidFill>
                  <a:schemeClr val="tx1"/>
                </a:solidFill>
              </a:defRPr>
            </a:lvl1pPr>
            <a:extLst/>
          </a:lstStyle>
          <a:p>
            <a:fld id="{64C10040-B702-43EB-9291-A4357A86D7AF}" type="slidenum">
              <a:rPr lang="fr-FR" smtClean="0"/>
              <a:pPr/>
              <a:t>‹N°›</a:t>
            </a:fld>
            <a:endParaRPr lang="fr-FR"/>
          </a:p>
        </p:txBody>
      </p:sp>
      <p:sp>
        <p:nvSpPr>
          <p:cNvPr id="2" name="Titr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fr-FR" smtClean="0"/>
              <a:t>Cliquez pour modifier le style du titre</a:t>
            </a:r>
            <a:endParaRPr kumimoji="0" lang="en-US"/>
          </a:p>
        </p:txBody>
      </p:sp>
      <p:sp>
        <p:nvSpPr>
          <p:cNvPr id="8" name="Forme libre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orme libre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le rect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cteur droit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e libre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orme libre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le rect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cteur droit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ce réservé du titre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F4D0F30-6A32-4BD4-9323-4D8F4B69707F}" type="datetimeFigureOut">
              <a:rPr lang="fr-FR" smtClean="0"/>
              <a:pPr/>
              <a:t>18/11/2009</a:t>
            </a:fld>
            <a:endParaRPr lang="fr-FR"/>
          </a:p>
        </p:txBody>
      </p:sp>
      <p:sp>
        <p:nvSpPr>
          <p:cNvPr id="22" name="Espace réservé du pied de page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r-FR"/>
          </a:p>
        </p:txBody>
      </p:sp>
      <p:sp>
        <p:nvSpPr>
          <p:cNvPr id="18" name="Espace réservé du numéro de diapositive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4C10040-B702-43EB-9291-A4357A86D7A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5.jpeg"/><Relationship Id="rId1" Type="http://schemas.openxmlformats.org/officeDocument/2006/relationships/slideLayout" Target="../slideLayouts/slideLayout1.xml"/><Relationship Id="rId5" Type="http://schemas.openxmlformats.org/officeDocument/2006/relationships/hyperlink" Target="http://www.dalixaudio.com/" TargetMode="External"/><Relationship Id="rId4" Type="http://schemas.openxmlformats.org/officeDocument/2006/relationships/hyperlink" Target="http://www.dxe.f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fr.wikipedia.org/wiki/Antenne_radio%C3%A9lectrique" TargetMode="External"/><Relationship Id="rId2" Type="http://schemas.openxmlformats.org/officeDocument/2006/relationships/hyperlink" Target="http://fr.wikipedia.org/wiki/Radio%C3%A9lectricit%C3%A9" TargetMode="External"/><Relationship Id="rId1" Type="http://schemas.openxmlformats.org/officeDocument/2006/relationships/slideLayout" Target="../slideLayouts/slideLayout2.xml"/><Relationship Id="rId4" Type="http://schemas.openxmlformats.org/officeDocument/2006/relationships/hyperlink" Target="http://fr.wikipedia.org/wiki/Puissance_(physiqu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fr.wikipedia.org/wiki/Wi-Fi" TargetMode="External"/><Relationship Id="rId7" Type="http://schemas.openxmlformats.org/officeDocument/2006/relationships/image" Target="../media/image6.jpeg"/><Relationship Id="rId2" Type="http://schemas.openxmlformats.org/officeDocument/2006/relationships/hyperlink" Target="http://fr.wikipedia.org/wiki/Bluetooth" TargetMode="Externa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hyperlink" Target="http://fr.wikipedia.org/wiki/WLAN"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fr.wikipedia.org/wiki/Haut_d%C3%A9bit" TargetMode="External"/><Relationship Id="rId2" Type="http://schemas.openxmlformats.org/officeDocument/2006/relationships/hyperlink" Target="http://fr.wikipedia.org/wiki/Hi-Fi" TargetMode="External"/><Relationship Id="rId1" Type="http://schemas.openxmlformats.org/officeDocument/2006/relationships/slideLayout" Target="../slideLayouts/slideLayout2.xml"/><Relationship Id="rId4" Type="http://schemas.openxmlformats.org/officeDocument/2006/relationships/hyperlink" Target="http://fr.wikipedia.org/wiki/Internet"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fr.wikipedia.org/wiki/2008"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G:\suite\DSC01777.JPG"/>
          <p:cNvPicPr>
            <a:picLocks noChangeAspect="1" noChangeArrowheads="1"/>
          </p:cNvPicPr>
          <p:nvPr/>
        </p:nvPicPr>
        <p:blipFill>
          <a:blip r:embed="rId2" cstate="print"/>
          <a:srcRect/>
          <a:stretch>
            <a:fillRect/>
          </a:stretch>
        </p:blipFill>
        <p:spPr bwMode="auto">
          <a:xfrm>
            <a:off x="0" y="1071547"/>
            <a:ext cx="5619789" cy="4214841"/>
          </a:xfrm>
          <a:prstGeom prst="rect">
            <a:avLst/>
          </a:prstGeom>
          <a:noFill/>
        </p:spPr>
      </p:pic>
      <p:sp>
        <p:nvSpPr>
          <p:cNvPr id="2" name="Titre 1"/>
          <p:cNvSpPr>
            <a:spLocks noGrp="1"/>
          </p:cNvSpPr>
          <p:nvPr>
            <p:ph type="ctrTitle"/>
          </p:nvPr>
        </p:nvSpPr>
        <p:spPr>
          <a:xfrm>
            <a:off x="728690" y="1000108"/>
            <a:ext cx="7772400" cy="1470025"/>
          </a:xfrm>
        </p:spPr>
        <p:txBody>
          <a:bodyPr>
            <a:normAutofit fontScale="90000"/>
          </a:bodyPr>
          <a:lstStyle/>
          <a:p>
            <a:r>
              <a:rPr lang="fr-FR" dirty="0" smtClean="0"/>
              <a:t>Projet « </a:t>
            </a:r>
            <a:r>
              <a:rPr lang="fr-FR" dirty="0" err="1" smtClean="0"/>
              <a:t>Braulen</a:t>
            </a:r>
            <a:r>
              <a:rPr lang="fr-FR" dirty="0" smtClean="0"/>
              <a:t> Haut Débit »</a:t>
            </a:r>
            <a:endParaRPr lang="fr-FR" dirty="0"/>
          </a:p>
        </p:txBody>
      </p:sp>
      <p:sp>
        <p:nvSpPr>
          <p:cNvPr id="3" name="Sous-titre 2"/>
          <p:cNvSpPr>
            <a:spLocks noGrp="1"/>
          </p:cNvSpPr>
          <p:nvPr>
            <p:ph type="subTitle" idx="1"/>
          </p:nvPr>
        </p:nvSpPr>
        <p:spPr>
          <a:xfrm>
            <a:off x="371500" y="5944072"/>
            <a:ext cx="7772400" cy="1199704"/>
          </a:xfrm>
        </p:spPr>
        <p:txBody>
          <a:bodyPr/>
          <a:lstStyle/>
          <a:p>
            <a:r>
              <a:rPr lang="fr-FR" dirty="0" smtClean="0"/>
              <a:t>Un Réseau WIFI Rural Orienté Performance</a:t>
            </a:r>
            <a:endParaRPr lang="fr-FR" dirty="0"/>
          </a:p>
        </p:txBody>
      </p:sp>
      <p:pic>
        <p:nvPicPr>
          <p:cNvPr id="45058" name="Picture 2" descr="http://www.dxe.fr/images/logo_envie_d_agir.jpg"/>
          <p:cNvPicPr>
            <a:picLocks noChangeAspect="1" noChangeArrowheads="1"/>
          </p:cNvPicPr>
          <p:nvPr/>
        </p:nvPicPr>
        <p:blipFill>
          <a:blip r:embed="rId3" cstate="print"/>
          <a:srcRect/>
          <a:stretch>
            <a:fillRect/>
          </a:stretch>
        </p:blipFill>
        <p:spPr bwMode="auto">
          <a:xfrm>
            <a:off x="6715140" y="3143248"/>
            <a:ext cx="1695450" cy="141922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endParaRPr lang="fr-FR" sz="1500" dirty="0" smtClean="0"/>
          </a:p>
          <a:p>
            <a:endParaRPr lang="fr-FR" sz="1500" dirty="0" smtClean="0"/>
          </a:p>
          <a:p>
            <a:r>
              <a:rPr lang="fr-FR" sz="1600" dirty="0" smtClean="0"/>
              <a:t>Comme on a vu précédemment, le WIFI est utilisé dans un rayon limité autour du point d’accès. On utilise souvent des antennes omnidirectionnelle à gain nul.</a:t>
            </a:r>
          </a:p>
          <a:p>
            <a:endParaRPr lang="fr-FR" sz="1600" dirty="0" smtClean="0"/>
          </a:p>
          <a:p>
            <a:r>
              <a:rPr lang="fr-FR" sz="1600" dirty="0" smtClean="0"/>
              <a:t>Si l’on adapte des antennes directionnelles sur des appareils conventionnels, on peut établir des liens sur de longues distances.</a:t>
            </a:r>
          </a:p>
          <a:p>
            <a:endParaRPr lang="fr-FR" sz="1600" dirty="0" smtClean="0"/>
          </a:p>
          <a:p>
            <a:r>
              <a:rPr lang="fr-FR" sz="1600" dirty="0" smtClean="0"/>
              <a:t>Les premières applications de ces adaptations on été les suivantes :</a:t>
            </a:r>
          </a:p>
          <a:p>
            <a:endParaRPr lang="fr-FR" sz="1600" dirty="0" smtClean="0"/>
          </a:p>
          <a:p>
            <a:r>
              <a:rPr lang="fr-FR" sz="1600" dirty="0" smtClean="0"/>
              <a:t>Création de réseaux WIFI Urbains pour le partage de données et </a:t>
            </a:r>
            <a:r>
              <a:rPr lang="fr-FR" sz="1600" dirty="0" smtClean="0"/>
              <a:t>d’accès </a:t>
            </a:r>
            <a:r>
              <a:rPr lang="fr-FR" sz="1600" dirty="0" smtClean="0"/>
              <a:t>à Internet.</a:t>
            </a:r>
          </a:p>
          <a:p>
            <a:endParaRPr lang="fr-FR" sz="1600" dirty="0" smtClean="0"/>
          </a:p>
          <a:p>
            <a:r>
              <a:rPr lang="fr-FR" sz="1600" dirty="0" smtClean="0"/>
              <a:t>Création de réseaux ruraux ( RAN – Rural Area Network ) pour la collecte et la distribution d’internet haut débit entre autre.</a:t>
            </a:r>
            <a:endParaRPr lang="fr-FR" sz="1600" dirty="0"/>
          </a:p>
        </p:txBody>
      </p:sp>
      <p:sp>
        <p:nvSpPr>
          <p:cNvPr id="2" name="Titre 1"/>
          <p:cNvSpPr>
            <a:spLocks noGrp="1"/>
          </p:cNvSpPr>
          <p:nvPr>
            <p:ph type="title"/>
          </p:nvPr>
        </p:nvSpPr>
        <p:spPr/>
        <p:txBody>
          <a:bodyPr>
            <a:normAutofit fontScale="90000"/>
          </a:bodyPr>
          <a:lstStyle/>
          <a:p>
            <a:r>
              <a:rPr lang="fr-FR" dirty="0" smtClean="0"/>
              <a:t>Un autre usage : Les Ponts Radio sur de Longue Distance</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725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4169.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4293.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4307.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430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ans titre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ans titre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lanwifi2.jpg"/>
          <p:cNvPicPr>
            <a:picLocks noGrp="1" noChangeAspect="1"/>
          </p:cNvPicPr>
          <p:nvPr isPhoto="1"/>
        </p:nvPicPr>
        <p:blipFill>
          <a:blip r:embed="rId2" cstate="print">
            <a:lum/>
          </a:blip>
          <a:stretch>
            <a:fillRect/>
          </a:stretch>
        </p:blipFill>
        <p:spPr>
          <a:xfrm>
            <a:off x="146050" y="0"/>
            <a:ext cx="88519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81328"/>
            <a:ext cx="8229600" cy="4590878"/>
          </a:xfrm>
        </p:spPr>
        <p:txBody>
          <a:bodyPr>
            <a:normAutofit fontScale="62500" lnSpcReduction="20000"/>
          </a:bodyPr>
          <a:lstStyle/>
          <a:p>
            <a:endParaRPr lang="fr-FR" dirty="0" smtClean="0"/>
          </a:p>
          <a:p>
            <a:r>
              <a:rPr lang="fr-FR" sz="2600" dirty="0" smtClean="0"/>
              <a:t>Au mois d’octobre 2008, le réseau compte une dizaine de foyers connectés avec des usages extrêmement variés :</a:t>
            </a:r>
          </a:p>
          <a:p>
            <a:endParaRPr lang="fr-FR" sz="2600" dirty="0" smtClean="0"/>
          </a:p>
          <a:p>
            <a:r>
              <a:rPr lang="fr-FR" sz="2600" dirty="0" smtClean="0"/>
              <a:t>3 utilisateurs professionnels dont un village de vacances et un camping de 11 hectares gros consommateur de ressources.</a:t>
            </a:r>
          </a:p>
          <a:p>
            <a:endParaRPr lang="fr-FR" sz="2600" dirty="0" smtClean="0"/>
          </a:p>
          <a:p>
            <a:r>
              <a:rPr lang="fr-FR" sz="2600" dirty="0" smtClean="0"/>
              <a:t>7 Utilisateurs particuliers dont quelques gros consommateur d’internet avec de 1 à 4 ordinateurs par foyer.</a:t>
            </a:r>
          </a:p>
          <a:p>
            <a:endParaRPr lang="fr-FR" dirty="0" smtClean="0"/>
          </a:p>
          <a:p>
            <a:r>
              <a:rPr lang="fr-FR" sz="2900" dirty="0" smtClean="0"/>
              <a:t>Les Usages courants sont les suivants :</a:t>
            </a:r>
          </a:p>
          <a:p>
            <a:pPr lvl="1"/>
            <a:r>
              <a:rPr lang="fr-FR" sz="2600" dirty="0" smtClean="0"/>
              <a:t>E-mail et messagerie instantanée – Webcam - VOIP</a:t>
            </a:r>
          </a:p>
          <a:p>
            <a:pPr lvl="1"/>
            <a:r>
              <a:rPr lang="fr-FR" sz="2600" dirty="0" smtClean="0"/>
              <a:t>Ecoute de musique en ligne</a:t>
            </a:r>
          </a:p>
          <a:p>
            <a:pPr lvl="1"/>
            <a:r>
              <a:rPr lang="fr-FR" sz="2600" dirty="0" smtClean="0"/>
              <a:t>Visionnage de Vidéo en streaming</a:t>
            </a:r>
          </a:p>
          <a:p>
            <a:pPr lvl="1"/>
            <a:r>
              <a:rPr lang="fr-FR" sz="2600" dirty="0" smtClean="0"/>
              <a:t>Téléchargement d’applications </a:t>
            </a:r>
            <a:r>
              <a:rPr lang="fr-FR" sz="2600" dirty="0" smtClean="0"/>
              <a:t>- </a:t>
            </a:r>
            <a:r>
              <a:rPr lang="fr-FR" sz="2600" dirty="0" smtClean="0"/>
              <a:t>Téléchargement</a:t>
            </a:r>
            <a:endParaRPr lang="fr-FR" sz="2600" dirty="0" smtClean="0"/>
          </a:p>
          <a:p>
            <a:pPr lvl="1"/>
            <a:r>
              <a:rPr lang="fr-FR" sz="2600" dirty="0" smtClean="0"/>
              <a:t>Jeux vidéos en ligne</a:t>
            </a:r>
          </a:p>
          <a:p>
            <a:pPr lvl="1"/>
            <a:r>
              <a:rPr lang="fr-FR" sz="2600" dirty="0" smtClean="0"/>
              <a:t>Recherches - Education </a:t>
            </a:r>
          </a:p>
          <a:p>
            <a:pPr lvl="1"/>
            <a:r>
              <a:rPr lang="fr-FR" sz="2600" dirty="0" smtClean="0"/>
              <a:t>Utilisation de VPN. Hébergement de serveur de réservation</a:t>
            </a:r>
          </a:p>
          <a:p>
            <a:pPr lvl="1"/>
            <a:r>
              <a:rPr lang="fr-FR" sz="2600" dirty="0" smtClean="0"/>
              <a:t>Transfert de données.</a:t>
            </a:r>
          </a:p>
          <a:p>
            <a:pPr lvl="1"/>
            <a:endParaRPr lang="fr-FR" dirty="0" smtClean="0"/>
          </a:p>
        </p:txBody>
      </p:sp>
      <p:sp>
        <p:nvSpPr>
          <p:cNvPr id="2" name="Titre 1"/>
          <p:cNvSpPr>
            <a:spLocks noGrp="1"/>
          </p:cNvSpPr>
          <p:nvPr>
            <p:ph type="title"/>
          </p:nvPr>
        </p:nvSpPr>
        <p:spPr/>
        <p:txBody>
          <a:bodyPr>
            <a:normAutofit/>
          </a:bodyPr>
          <a:lstStyle/>
          <a:p>
            <a:r>
              <a:rPr lang="fr-FR" dirty="0" smtClean="0"/>
              <a:t>Les Utilisateurs – Les Usages</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lvl="1"/>
            <a:endParaRPr lang="fr-FR" sz="1700" dirty="0" smtClean="0"/>
          </a:p>
          <a:p>
            <a:pPr lvl="1"/>
            <a:endParaRPr lang="fr-FR" sz="1700" dirty="0" smtClean="0"/>
          </a:p>
          <a:p>
            <a:pPr lvl="1"/>
            <a:r>
              <a:rPr lang="fr-FR" sz="1600" dirty="0" smtClean="0"/>
              <a:t>Le trafic moyen atteint 200 Go/mois</a:t>
            </a:r>
          </a:p>
          <a:p>
            <a:pPr lvl="1"/>
            <a:r>
              <a:rPr lang="fr-FR" sz="1600" dirty="0" smtClean="0"/>
              <a:t>Environ une trentaine de Machines sont connectées sur le réseau.</a:t>
            </a:r>
          </a:p>
          <a:p>
            <a:pPr lvl="1"/>
            <a:r>
              <a:rPr lang="fr-FR" sz="1600" dirty="0" smtClean="0"/>
              <a:t>Depuis juin 2007 il y a de l’activité 24/24 - 7J/J.</a:t>
            </a:r>
          </a:p>
          <a:p>
            <a:pPr lvl="1">
              <a:buNone/>
            </a:pPr>
            <a:endParaRPr lang="fr-FR" sz="1600" dirty="0" smtClean="0"/>
          </a:p>
          <a:p>
            <a:pPr lvl="1">
              <a:buNone/>
            </a:pPr>
            <a:endParaRPr lang="fr-FR" sz="1600" dirty="0" smtClean="0"/>
          </a:p>
          <a:p>
            <a:pPr lvl="1"/>
            <a:r>
              <a:rPr lang="fr-FR" sz="1600" dirty="0" smtClean="0"/>
              <a:t>Les Frais d’installation sont à la charge des utilisateurs.</a:t>
            </a:r>
          </a:p>
          <a:p>
            <a:pPr lvl="1"/>
            <a:r>
              <a:rPr lang="fr-FR" sz="1600" dirty="0" smtClean="0"/>
              <a:t>Les abonnement sont à 24.96 € TTC par mois pour un débit de 2 Mégas.</a:t>
            </a:r>
          </a:p>
          <a:p>
            <a:pPr lvl="1"/>
            <a:r>
              <a:rPr lang="fr-FR" sz="1600" dirty="0" smtClean="0"/>
              <a:t>Des abonnements Pro existent.</a:t>
            </a:r>
          </a:p>
          <a:p>
            <a:pPr lvl="1"/>
            <a:r>
              <a:rPr lang="fr-FR" sz="1600" dirty="0" smtClean="0"/>
              <a:t>La téléphonie est fournie par un opérateur tiers, elle revient à 6,99 €/mois pour de l’illimité en France et dans 23 Pays.</a:t>
            </a:r>
          </a:p>
          <a:p>
            <a:pPr lvl="1"/>
            <a:endParaRPr lang="fr-FR" dirty="0" smtClean="0"/>
          </a:p>
        </p:txBody>
      </p:sp>
      <p:sp>
        <p:nvSpPr>
          <p:cNvPr id="2" name="Titre 1"/>
          <p:cNvSpPr>
            <a:spLocks noGrp="1"/>
          </p:cNvSpPr>
          <p:nvPr>
            <p:ph type="title"/>
          </p:nvPr>
        </p:nvSpPr>
        <p:spPr/>
        <p:txBody>
          <a:bodyPr>
            <a:normAutofit/>
          </a:bodyPr>
          <a:lstStyle/>
          <a:p>
            <a:r>
              <a:rPr lang="fr-FR" dirty="0" smtClean="0"/>
              <a:t>Les Utilisateurs – Les Usages</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endParaRPr lang="fr-FR" sz="1600" dirty="0" smtClean="0"/>
          </a:p>
          <a:p>
            <a:r>
              <a:rPr lang="fr-FR" sz="1600" dirty="0" smtClean="0"/>
              <a:t>Le WIFI est un moyen de s’affranchir de câbles réseaux.</a:t>
            </a:r>
          </a:p>
          <a:p>
            <a:endParaRPr lang="fr-FR" sz="1600" dirty="0" smtClean="0"/>
          </a:p>
          <a:p>
            <a:r>
              <a:rPr lang="fr-FR" sz="1600" dirty="0" smtClean="0"/>
              <a:t>Il permet d’interconnecter plusieurs équipements entre eux.</a:t>
            </a:r>
          </a:p>
          <a:p>
            <a:endParaRPr lang="fr-FR" sz="1600" dirty="0" smtClean="0"/>
          </a:p>
          <a:p>
            <a:r>
              <a:rPr lang="fr-FR" sz="1600" dirty="0" smtClean="0"/>
              <a:t>Le débit théorique de la norme la plus courante du WIFI est de 54 </a:t>
            </a:r>
            <a:r>
              <a:rPr lang="fr-FR" sz="1600" dirty="0" smtClean="0"/>
              <a:t>Mégabits</a:t>
            </a:r>
            <a:r>
              <a:rPr lang="fr-FR" sz="1600" dirty="0" smtClean="0"/>
              <a:t>. </a:t>
            </a:r>
          </a:p>
          <a:p>
            <a:endParaRPr lang="fr-FR" sz="1600" dirty="0" smtClean="0"/>
          </a:p>
          <a:p>
            <a:r>
              <a:rPr lang="fr-FR" sz="1600" dirty="0" smtClean="0"/>
              <a:t>En pratique, il est de seulement de l’ordre de </a:t>
            </a:r>
            <a:r>
              <a:rPr lang="fr-FR" sz="1600" dirty="0" smtClean="0">
                <a:solidFill>
                  <a:srgbClr val="FF0000"/>
                </a:solidFill>
              </a:rPr>
              <a:t>20 Mégabits.</a:t>
            </a:r>
          </a:p>
          <a:p>
            <a:endParaRPr lang="fr-FR" sz="1600" dirty="0" smtClean="0">
              <a:solidFill>
                <a:srgbClr val="FF0000"/>
              </a:solidFill>
            </a:endParaRPr>
          </a:p>
          <a:p>
            <a:r>
              <a:rPr lang="fr-FR" sz="1600" dirty="0" smtClean="0"/>
              <a:t>Pout atteindre ces résultats, il faut absolument optimiser les liens radio, le trafic et interconnecter le </a:t>
            </a:r>
            <a:r>
              <a:rPr lang="fr-FR" sz="1600" u="sng" dirty="0" smtClean="0">
                <a:solidFill>
                  <a:srgbClr val="FF0000"/>
                </a:solidFill>
              </a:rPr>
              <a:t>minimum d’équipements.</a:t>
            </a:r>
          </a:p>
          <a:p>
            <a:pPr>
              <a:buNone/>
            </a:pPr>
            <a:endParaRPr lang="fr-FR" sz="1900" u="sng" dirty="0">
              <a:solidFill>
                <a:srgbClr val="FF0000"/>
              </a:solidFill>
            </a:endParaRPr>
          </a:p>
        </p:txBody>
      </p:sp>
      <p:sp>
        <p:nvSpPr>
          <p:cNvPr id="2" name="Titre 1"/>
          <p:cNvSpPr>
            <a:spLocks noGrp="1"/>
          </p:cNvSpPr>
          <p:nvPr>
            <p:ph type="title"/>
          </p:nvPr>
        </p:nvSpPr>
        <p:spPr/>
        <p:txBody>
          <a:bodyPr>
            <a:normAutofit/>
          </a:bodyPr>
          <a:lstStyle/>
          <a:p>
            <a:r>
              <a:rPr lang="fr-FR" sz="3200" dirty="0" smtClean="0"/>
              <a:t>Notions de Performance : différence entre la théorie et la pratique</a:t>
            </a:r>
            <a:endParaRPr lang="fr-FR" sz="32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sz="1800" dirty="0" smtClean="0"/>
          </a:p>
          <a:p>
            <a:endParaRPr lang="fr-FR" sz="1800" dirty="0" smtClean="0"/>
          </a:p>
          <a:p>
            <a:endParaRPr lang="fr-FR" sz="1800" dirty="0" smtClean="0"/>
          </a:p>
          <a:p>
            <a:r>
              <a:rPr lang="fr-FR" sz="1800" dirty="0" smtClean="0"/>
              <a:t>La gestion du réseau se limite désormais à quelques contrôles hebdomadaires depuis le siège de l’entreprise.</a:t>
            </a:r>
          </a:p>
          <a:p>
            <a:endParaRPr lang="fr-FR" sz="1800" dirty="0" smtClean="0"/>
          </a:p>
          <a:p>
            <a:r>
              <a:rPr lang="fr-FR" sz="1800" dirty="0" smtClean="0"/>
              <a:t>On compte environ une intervention extérieure par mois pour l’ensemble du réseau</a:t>
            </a:r>
            <a:r>
              <a:rPr lang="fr-FR" dirty="0" smtClean="0"/>
              <a:t>.</a:t>
            </a:r>
            <a:endParaRPr lang="fr-FR" dirty="0"/>
          </a:p>
        </p:txBody>
      </p:sp>
      <p:sp>
        <p:nvSpPr>
          <p:cNvPr id="2" name="Titre 1"/>
          <p:cNvSpPr>
            <a:spLocks noGrp="1"/>
          </p:cNvSpPr>
          <p:nvPr>
            <p:ph type="title"/>
          </p:nvPr>
        </p:nvSpPr>
        <p:spPr/>
        <p:txBody>
          <a:bodyPr>
            <a:normAutofit fontScale="90000"/>
          </a:bodyPr>
          <a:lstStyle/>
          <a:p>
            <a:r>
              <a:rPr lang="fr-FR" dirty="0" smtClean="0"/>
              <a:t>La gestion du réseau au jour le jour</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sz="1500" dirty="0" smtClean="0"/>
          </a:p>
          <a:p>
            <a:r>
              <a:rPr lang="fr-FR" sz="1500" dirty="0" smtClean="0"/>
              <a:t>Les incidents sont extrêmement rares chez les abonnés et  principalement </a:t>
            </a:r>
            <a:r>
              <a:rPr lang="fr-FR" sz="1500" dirty="0" err="1" smtClean="0"/>
              <a:t>dûs</a:t>
            </a:r>
            <a:r>
              <a:rPr lang="fr-FR" sz="1500" dirty="0" smtClean="0"/>
              <a:t> aux orages et à la mise en place récente du système de cryptage.</a:t>
            </a:r>
          </a:p>
          <a:p>
            <a:endParaRPr lang="fr-FR" sz="1500" dirty="0" smtClean="0"/>
          </a:p>
          <a:p>
            <a:r>
              <a:rPr lang="fr-FR" sz="1500" dirty="0" smtClean="0"/>
              <a:t>Le Service de VOIP a connu quelques difficultés. </a:t>
            </a:r>
          </a:p>
          <a:p>
            <a:endParaRPr lang="fr-FR" sz="1500" dirty="0" smtClean="0"/>
          </a:p>
          <a:p>
            <a:r>
              <a:rPr lang="fr-FR" sz="1500" dirty="0" smtClean="0"/>
              <a:t>Généralement des opérations de maintenance de base permettent de redémarrer les installations chez les utilisateurs.</a:t>
            </a:r>
          </a:p>
          <a:p>
            <a:endParaRPr lang="fr-FR" sz="1500" dirty="0" smtClean="0"/>
          </a:p>
          <a:p>
            <a:r>
              <a:rPr lang="fr-FR" sz="1500" dirty="0" smtClean="0"/>
              <a:t>La ligne ADSL est le point noir du réseau; durant les orages la synchronisation est incertaine et entraine des rupture de service.</a:t>
            </a:r>
          </a:p>
          <a:p>
            <a:endParaRPr lang="fr-FR" dirty="0" smtClean="0"/>
          </a:p>
          <a:p>
            <a:endParaRPr lang="fr-FR" dirty="0"/>
          </a:p>
        </p:txBody>
      </p:sp>
      <p:sp>
        <p:nvSpPr>
          <p:cNvPr id="2" name="Titre 1"/>
          <p:cNvSpPr>
            <a:spLocks noGrp="1"/>
          </p:cNvSpPr>
          <p:nvPr>
            <p:ph type="title"/>
          </p:nvPr>
        </p:nvSpPr>
        <p:spPr/>
        <p:txBody>
          <a:bodyPr>
            <a:normAutofit/>
          </a:bodyPr>
          <a:lstStyle/>
          <a:p>
            <a:r>
              <a:rPr lang="fr-FR" dirty="0" smtClean="0"/>
              <a:t>Les Incidents – Maintenance</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endParaRPr lang="fr-FR" sz="1500" dirty="0" smtClean="0"/>
          </a:p>
          <a:p>
            <a:endParaRPr lang="fr-FR" sz="1500" dirty="0" smtClean="0"/>
          </a:p>
          <a:p>
            <a:r>
              <a:rPr lang="fr-FR" sz="1800" dirty="0" smtClean="0"/>
              <a:t>Dans les mois futurs de nouvelles améliorations vont être </a:t>
            </a:r>
            <a:r>
              <a:rPr lang="fr-FR" sz="1800" dirty="0" smtClean="0"/>
              <a:t>mises </a:t>
            </a:r>
            <a:r>
              <a:rPr lang="fr-FR" sz="1800" dirty="0" smtClean="0"/>
              <a:t>en place.</a:t>
            </a:r>
          </a:p>
          <a:p>
            <a:endParaRPr lang="fr-FR" sz="1800" dirty="0" smtClean="0"/>
          </a:p>
          <a:p>
            <a:pPr lvl="1"/>
            <a:r>
              <a:rPr lang="fr-FR" sz="1600" dirty="0" smtClean="0"/>
              <a:t>Nouvelle version logicielle sur les routeurs pour une meilleure prise en charge du cryptage WPA2.</a:t>
            </a:r>
          </a:p>
          <a:p>
            <a:pPr lvl="1"/>
            <a:r>
              <a:rPr lang="fr-FR" sz="1600" dirty="0" smtClean="0"/>
              <a:t>Un nouveau lien Wifi va être créé pour le relais et pour un utilisateur éloigné.</a:t>
            </a:r>
          </a:p>
          <a:p>
            <a:pPr lvl="1"/>
            <a:r>
              <a:rPr lang="fr-FR" sz="1600" dirty="0" smtClean="0"/>
              <a:t>Une passerelle VOIP va être installée dans les locaux de l’entreprise.</a:t>
            </a:r>
          </a:p>
          <a:p>
            <a:pPr lvl="1"/>
            <a:r>
              <a:rPr lang="fr-FR" sz="1600" dirty="0" smtClean="0"/>
              <a:t>Un lien wifi en 5 GHz ainsi qu’une ligne ADSL dédiée vont être mis en place pour le camping afin d’offrir à terme une couverture Internet dans  les 200 chalets sur 11 Hectares.</a:t>
            </a:r>
            <a:endParaRPr lang="fr-FR" sz="1600" dirty="0"/>
          </a:p>
        </p:txBody>
      </p:sp>
      <p:sp>
        <p:nvSpPr>
          <p:cNvPr id="2" name="Titre 1"/>
          <p:cNvSpPr>
            <a:spLocks noGrp="1"/>
          </p:cNvSpPr>
          <p:nvPr>
            <p:ph type="title"/>
          </p:nvPr>
        </p:nvSpPr>
        <p:spPr/>
        <p:txBody>
          <a:bodyPr>
            <a:normAutofit/>
          </a:bodyPr>
          <a:lstStyle/>
          <a:p>
            <a:r>
              <a:rPr lang="fr-FR" dirty="0" smtClean="0"/>
              <a:t>Les </a:t>
            </a:r>
            <a:r>
              <a:rPr lang="fr-FR" dirty="0" smtClean="0"/>
              <a:t>évolutions </a:t>
            </a:r>
            <a:r>
              <a:rPr lang="fr-FR" dirty="0" smtClean="0"/>
              <a:t>futures</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sz="1800" dirty="0" smtClean="0"/>
              <a:t>L’investissement</a:t>
            </a:r>
          </a:p>
          <a:p>
            <a:pPr lvl="1"/>
            <a:endParaRPr lang="fr-FR" sz="1600" dirty="0" smtClean="0"/>
          </a:p>
          <a:p>
            <a:pPr lvl="1"/>
            <a:r>
              <a:rPr lang="fr-FR" sz="1600" dirty="0" smtClean="0"/>
              <a:t>L’investissement se compte essentiellement en main d’œuvre, elle a nécessité des centaines d’heures d’étude et de réalisation.</a:t>
            </a:r>
          </a:p>
          <a:p>
            <a:pPr lvl="1"/>
            <a:endParaRPr lang="fr-FR" sz="1600" dirty="0" smtClean="0"/>
          </a:p>
          <a:p>
            <a:pPr lvl="1"/>
            <a:r>
              <a:rPr lang="fr-FR" sz="1600" dirty="0" smtClean="0"/>
              <a:t>L’investissement matériel atteint environ 3500 € HT pour l’entreprise.</a:t>
            </a:r>
          </a:p>
          <a:p>
            <a:pPr lvl="1"/>
            <a:endParaRPr lang="fr-FR" sz="1600" dirty="0" smtClean="0"/>
          </a:p>
          <a:p>
            <a:pPr lvl="1"/>
            <a:r>
              <a:rPr lang="fr-FR" sz="1600" dirty="0" smtClean="0"/>
              <a:t>L’entreprise a été lauréate pour l’Aquitaine lors d’un concours « Envie d’agir / Défi Jeune » du Ministère de la Jeunesse et Sports.</a:t>
            </a:r>
          </a:p>
          <a:p>
            <a:pPr lvl="1"/>
            <a:r>
              <a:rPr lang="fr-FR" sz="1600" dirty="0" smtClean="0"/>
              <a:t>Une bourse de 5000 € a été attribuée dans ce cadre.</a:t>
            </a:r>
          </a:p>
          <a:p>
            <a:pPr lvl="1"/>
            <a:endParaRPr lang="fr-FR" sz="1600" dirty="0" smtClean="0"/>
          </a:p>
          <a:p>
            <a:pPr lvl="1"/>
            <a:endParaRPr lang="fr-FR" sz="1600" dirty="0" smtClean="0"/>
          </a:p>
          <a:p>
            <a:pPr lvl="1"/>
            <a:r>
              <a:rPr lang="fr-FR" sz="1600" dirty="0" smtClean="0"/>
              <a:t>Le conseil général de la Dordogne à alloué une somme de 1000 € dans le cadre de l’aide au développement des entreprises en zone blanche.</a:t>
            </a:r>
            <a:endParaRPr lang="fr-FR" sz="1600" dirty="0"/>
          </a:p>
        </p:txBody>
      </p:sp>
      <p:sp>
        <p:nvSpPr>
          <p:cNvPr id="2" name="Titre 1"/>
          <p:cNvSpPr>
            <a:spLocks noGrp="1"/>
          </p:cNvSpPr>
          <p:nvPr>
            <p:ph type="title"/>
          </p:nvPr>
        </p:nvSpPr>
        <p:spPr/>
        <p:txBody>
          <a:bodyPr/>
          <a:lstStyle/>
          <a:p>
            <a:r>
              <a:rPr lang="fr-FR" b="1" dirty="0" smtClean="0">
                <a:latin typeface="Times New Roman" pitchFamily="18" charset="0"/>
                <a:cs typeface="Times New Roman" pitchFamily="18" charset="0"/>
              </a:rPr>
              <a:t>IV – Le Bilan</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endParaRPr lang="fr-FR" dirty="0" smtClean="0"/>
          </a:p>
          <a:p>
            <a:r>
              <a:rPr lang="fr-FR" sz="1500" dirty="0" smtClean="0"/>
              <a:t>La mise en œuvre du réseau me permet de me spécialiser sur les technologies réseaux filaire et radio.</a:t>
            </a:r>
          </a:p>
          <a:p>
            <a:pPr lvl="1"/>
            <a:endParaRPr lang="fr-FR" sz="1500" dirty="0" smtClean="0"/>
          </a:p>
          <a:p>
            <a:pPr lvl="1"/>
            <a:r>
              <a:rPr lang="fr-FR" sz="1500" dirty="0" smtClean="0"/>
              <a:t>Mon activité se tourne désormais vers le secteur professionnel.</a:t>
            </a:r>
          </a:p>
          <a:p>
            <a:pPr lvl="1"/>
            <a:endParaRPr lang="fr-FR" sz="1500" dirty="0" smtClean="0"/>
          </a:p>
          <a:p>
            <a:pPr lvl="1"/>
            <a:r>
              <a:rPr lang="fr-FR" sz="1500" dirty="0" smtClean="0"/>
              <a:t>Sans cette réalisation la viabilité de mon entreprise aurait été compromise.</a:t>
            </a:r>
          </a:p>
          <a:p>
            <a:pPr lvl="1"/>
            <a:endParaRPr lang="fr-FR" sz="1500" dirty="0" smtClean="0"/>
          </a:p>
          <a:p>
            <a:pPr lvl="1"/>
            <a:r>
              <a:rPr lang="fr-FR" sz="1500" dirty="0" smtClean="0"/>
              <a:t>Le réseau contribue à maintenir une activité économique dans une zone rurale défavorisée.</a:t>
            </a:r>
          </a:p>
          <a:p>
            <a:pPr lvl="1"/>
            <a:endParaRPr lang="fr-FR" sz="1500" dirty="0"/>
          </a:p>
        </p:txBody>
      </p:sp>
      <p:sp>
        <p:nvSpPr>
          <p:cNvPr id="2" name="Titre 1"/>
          <p:cNvSpPr>
            <a:spLocks noGrp="1"/>
          </p:cNvSpPr>
          <p:nvPr>
            <p:ph type="title"/>
          </p:nvPr>
        </p:nvSpPr>
        <p:spPr/>
        <p:txBody>
          <a:bodyPr>
            <a:normAutofit/>
          </a:bodyPr>
          <a:lstStyle/>
          <a:p>
            <a:r>
              <a:rPr lang="fr-FR" dirty="0" smtClean="0"/>
              <a:t>Les Retombées</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dirty="0" smtClean="0"/>
              <a:t>	</a:t>
            </a:r>
            <a:r>
              <a:rPr lang="fr-FR" sz="2300" dirty="0" smtClean="0"/>
              <a:t>A terme les Réseaux WIFI Ruraux disparaitront mais ils ont encore de beaux jours devant eux…</a:t>
            </a:r>
          </a:p>
          <a:p>
            <a:endParaRPr lang="fr-FR" dirty="0" smtClean="0"/>
          </a:p>
          <a:p>
            <a:pPr>
              <a:buNone/>
            </a:pPr>
            <a:r>
              <a:rPr lang="fr-FR" sz="1900" dirty="0" smtClean="0"/>
              <a:t>A titre d’exemple : </a:t>
            </a:r>
          </a:p>
          <a:p>
            <a:r>
              <a:rPr lang="fr-FR" sz="1800" dirty="0" smtClean="0"/>
              <a:t>Le Conseil Général de la Dordogne à annoncé sa politique Haut Débit.</a:t>
            </a:r>
          </a:p>
          <a:p>
            <a:r>
              <a:rPr lang="fr-FR" sz="1800" dirty="0" smtClean="0"/>
              <a:t>12 000 Lignes n’ont pas encore accès au haut débit.</a:t>
            </a:r>
          </a:p>
          <a:p>
            <a:r>
              <a:rPr lang="fr-FR" sz="1800" dirty="0" smtClean="0"/>
              <a:t>La couverture complète se fera en deux étapes.</a:t>
            </a:r>
          </a:p>
          <a:p>
            <a:pPr lvl="1"/>
            <a:r>
              <a:rPr lang="fr-FR" sz="1800" dirty="0" smtClean="0"/>
              <a:t>2008 – 2010 : Mise en Place de 75 NRA </a:t>
            </a:r>
            <a:r>
              <a:rPr lang="fr-FR" sz="1800" dirty="0" err="1" smtClean="0"/>
              <a:t>Zo</a:t>
            </a:r>
            <a:endParaRPr lang="fr-FR" sz="1800" dirty="0" smtClean="0"/>
          </a:p>
          <a:p>
            <a:pPr lvl="2"/>
            <a:r>
              <a:rPr lang="fr-FR" sz="1800" dirty="0" smtClean="0"/>
              <a:t>On ne sait ni ou ni comment le déploiement va être effectué.</a:t>
            </a:r>
          </a:p>
          <a:p>
            <a:pPr lvl="2"/>
            <a:r>
              <a:rPr lang="fr-FR" sz="1800" dirty="0" smtClean="0"/>
              <a:t>Condition : 40 Habitats Isolés…</a:t>
            </a:r>
          </a:p>
          <a:p>
            <a:pPr lvl="1"/>
            <a:r>
              <a:rPr lang="fr-FR" sz="1800" dirty="0" smtClean="0"/>
              <a:t>2010 – 2011 : Mise en place de solution alternative ( satellite pour les habitats encore isolés)</a:t>
            </a:r>
          </a:p>
          <a:p>
            <a:pPr lvl="1"/>
            <a:endParaRPr lang="fr-FR" dirty="0" smtClean="0"/>
          </a:p>
          <a:p>
            <a:pPr lvl="1"/>
            <a:endParaRPr lang="fr-FR" dirty="0" smtClean="0"/>
          </a:p>
          <a:p>
            <a:pPr lvl="1">
              <a:buNone/>
            </a:pPr>
            <a:endParaRPr lang="fr-FR" dirty="0" smtClean="0"/>
          </a:p>
        </p:txBody>
      </p:sp>
      <p:sp>
        <p:nvSpPr>
          <p:cNvPr id="2" name="Titre 1"/>
          <p:cNvSpPr>
            <a:spLocks noGrp="1"/>
          </p:cNvSpPr>
          <p:nvPr>
            <p:ph type="title"/>
          </p:nvPr>
        </p:nvSpPr>
        <p:spPr/>
        <p:txBody>
          <a:bodyPr>
            <a:normAutofit fontScale="90000"/>
          </a:bodyPr>
          <a:lstStyle/>
          <a:p>
            <a:r>
              <a:rPr lang="fr-FR" smtClean="0"/>
              <a:t>Quel Futur pour les Réseaux Wifi ?</a:t>
            </a:r>
            <a:endParaRPr lang="fr-F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G:\suite\DSC01777.JPG"/>
          <p:cNvPicPr>
            <a:picLocks noChangeAspect="1" noChangeArrowheads="1"/>
          </p:cNvPicPr>
          <p:nvPr/>
        </p:nvPicPr>
        <p:blipFill>
          <a:blip r:embed="rId2" cstate="print"/>
          <a:srcRect/>
          <a:stretch>
            <a:fillRect/>
          </a:stretch>
        </p:blipFill>
        <p:spPr bwMode="auto">
          <a:xfrm>
            <a:off x="0" y="1071547"/>
            <a:ext cx="5619789" cy="4214841"/>
          </a:xfrm>
          <a:prstGeom prst="rect">
            <a:avLst/>
          </a:prstGeom>
          <a:noFill/>
        </p:spPr>
      </p:pic>
      <p:sp>
        <p:nvSpPr>
          <p:cNvPr id="2" name="Titre 1"/>
          <p:cNvSpPr>
            <a:spLocks noGrp="1"/>
          </p:cNvSpPr>
          <p:nvPr>
            <p:ph type="ctrTitle"/>
          </p:nvPr>
        </p:nvSpPr>
        <p:spPr>
          <a:xfrm>
            <a:off x="728690" y="1000108"/>
            <a:ext cx="7772400" cy="1470025"/>
          </a:xfrm>
        </p:spPr>
        <p:txBody>
          <a:bodyPr>
            <a:normAutofit fontScale="90000"/>
          </a:bodyPr>
          <a:lstStyle/>
          <a:p>
            <a:r>
              <a:rPr lang="fr-FR" dirty="0" smtClean="0"/>
              <a:t>Projet « </a:t>
            </a:r>
            <a:r>
              <a:rPr lang="fr-FR" dirty="0" err="1" smtClean="0"/>
              <a:t>Braulen</a:t>
            </a:r>
            <a:r>
              <a:rPr lang="fr-FR" dirty="0" smtClean="0"/>
              <a:t> Haut Débit »</a:t>
            </a:r>
            <a:endParaRPr lang="fr-FR" dirty="0"/>
          </a:p>
        </p:txBody>
      </p:sp>
      <p:sp>
        <p:nvSpPr>
          <p:cNvPr id="3" name="Sous-titre 2"/>
          <p:cNvSpPr>
            <a:spLocks noGrp="1"/>
          </p:cNvSpPr>
          <p:nvPr>
            <p:ph type="subTitle" idx="1"/>
          </p:nvPr>
        </p:nvSpPr>
        <p:spPr>
          <a:xfrm>
            <a:off x="371500" y="5643578"/>
            <a:ext cx="7772400" cy="500066"/>
          </a:xfrm>
        </p:spPr>
        <p:txBody>
          <a:bodyPr>
            <a:normAutofit lnSpcReduction="10000"/>
          </a:bodyPr>
          <a:lstStyle/>
          <a:p>
            <a:r>
              <a:rPr lang="fr-FR" dirty="0" smtClean="0"/>
              <a:t>Un Réseau WIFI Rural Orienté Performance</a:t>
            </a:r>
            <a:endParaRPr lang="fr-FR" dirty="0"/>
          </a:p>
        </p:txBody>
      </p:sp>
      <p:pic>
        <p:nvPicPr>
          <p:cNvPr id="45058" name="Picture 2" descr="http://www.dxe.fr/images/logo_envie_d_agir.jpg"/>
          <p:cNvPicPr>
            <a:picLocks noChangeAspect="1" noChangeArrowheads="1"/>
          </p:cNvPicPr>
          <p:nvPr/>
        </p:nvPicPr>
        <p:blipFill>
          <a:blip r:embed="rId3" cstate="print"/>
          <a:srcRect/>
          <a:stretch>
            <a:fillRect/>
          </a:stretch>
        </p:blipFill>
        <p:spPr bwMode="auto">
          <a:xfrm>
            <a:off x="6715140" y="3143248"/>
            <a:ext cx="1695450" cy="1419226"/>
          </a:xfrm>
          <a:prstGeom prst="rect">
            <a:avLst/>
          </a:prstGeom>
          <a:noFill/>
        </p:spPr>
      </p:pic>
      <p:sp>
        <p:nvSpPr>
          <p:cNvPr id="6" name="ZoneTexte 5"/>
          <p:cNvSpPr txBox="1"/>
          <p:nvPr/>
        </p:nvSpPr>
        <p:spPr>
          <a:xfrm>
            <a:off x="1529034" y="6500834"/>
            <a:ext cx="5686172" cy="369332"/>
          </a:xfrm>
          <a:prstGeom prst="rect">
            <a:avLst/>
          </a:prstGeom>
          <a:noFill/>
        </p:spPr>
        <p:txBody>
          <a:bodyPr wrap="none" rtlCol="0">
            <a:spAutoFit/>
          </a:bodyPr>
          <a:lstStyle/>
          <a:p>
            <a:r>
              <a:rPr lang="fr-FR" dirty="0" smtClean="0">
                <a:hlinkClick r:id="rId4"/>
              </a:rPr>
              <a:t>http://www.dxe.fr</a:t>
            </a:r>
            <a:r>
              <a:rPr lang="fr-FR" dirty="0" smtClean="0"/>
              <a:t> – </a:t>
            </a:r>
            <a:r>
              <a:rPr lang="fr-FR" dirty="0" smtClean="0">
                <a:hlinkClick r:id="rId5"/>
              </a:rPr>
              <a:t>http://www.dalixaudio.com</a:t>
            </a:r>
            <a:r>
              <a:rPr lang="fr-FR" dirty="0" smtClean="0"/>
              <a:t> </a:t>
            </a:r>
            <a:endParaRPr lang="fr-FR" dirty="0"/>
          </a:p>
        </p:txBody>
      </p:sp>
      <p:sp>
        <p:nvSpPr>
          <p:cNvPr id="7" name="ZoneTexte 6"/>
          <p:cNvSpPr txBox="1"/>
          <p:nvPr/>
        </p:nvSpPr>
        <p:spPr>
          <a:xfrm>
            <a:off x="2419259" y="6131502"/>
            <a:ext cx="4081567" cy="369332"/>
          </a:xfrm>
          <a:prstGeom prst="rect">
            <a:avLst/>
          </a:prstGeom>
          <a:noFill/>
        </p:spPr>
        <p:txBody>
          <a:bodyPr wrap="none" rtlCol="0">
            <a:spAutoFit/>
          </a:bodyPr>
          <a:lstStyle/>
          <a:p>
            <a:r>
              <a:rPr lang="fr-FR" dirty="0" smtClean="0"/>
              <a:t>DXE – Julien DALIX - Octobre 2008</a:t>
            </a:r>
            <a:endParaRPr lang="fr-FR" dirty="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sz="1600" dirty="0" smtClean="0"/>
              <a:t>L’ARCEP autorise l’utilisation du WIFI à l’intérieur comme à l’extérieur sur les bandes 2,4 et 5 GHz; mais sous certaines conditions.</a:t>
            </a:r>
          </a:p>
          <a:p>
            <a:pPr>
              <a:buNone/>
            </a:pPr>
            <a:endParaRPr lang="fr-FR" sz="1600" dirty="0" smtClean="0"/>
          </a:p>
          <a:p>
            <a:pPr>
              <a:buNone/>
            </a:pPr>
            <a:r>
              <a:rPr lang="fr-FR" sz="1600" dirty="0" smtClean="0"/>
              <a:t>Exemple pour du 2.4 GHz :</a:t>
            </a:r>
          </a:p>
          <a:p>
            <a:endParaRPr lang="fr-FR" dirty="0"/>
          </a:p>
        </p:txBody>
      </p:sp>
      <p:sp>
        <p:nvSpPr>
          <p:cNvPr id="2" name="Titre 1"/>
          <p:cNvSpPr>
            <a:spLocks noGrp="1"/>
          </p:cNvSpPr>
          <p:nvPr>
            <p:ph type="title"/>
          </p:nvPr>
        </p:nvSpPr>
        <p:spPr/>
        <p:txBody>
          <a:bodyPr>
            <a:noAutofit/>
          </a:bodyPr>
          <a:lstStyle/>
          <a:p>
            <a:pPr lvl="0"/>
            <a:r>
              <a:rPr lang="fr-FR" sz="3100" dirty="0" smtClean="0"/>
              <a:t>Les Contraintes Techniques et Juridiques</a:t>
            </a:r>
            <a:endParaRPr lang="fr-FR" sz="3100" dirty="0"/>
          </a:p>
        </p:txBody>
      </p:sp>
      <p:graphicFrame>
        <p:nvGraphicFramePr>
          <p:cNvPr id="6" name="Tableau 5"/>
          <p:cNvGraphicFramePr>
            <a:graphicFrameLocks noGrp="1"/>
          </p:cNvGraphicFramePr>
          <p:nvPr/>
        </p:nvGraphicFramePr>
        <p:xfrm>
          <a:off x="1428728" y="2786058"/>
          <a:ext cx="6096000" cy="3300384"/>
        </p:xfrm>
        <a:graphic>
          <a:graphicData uri="http://schemas.openxmlformats.org/drawingml/2006/table">
            <a:tbl>
              <a:tblPr firstRow="1" bandRow="1">
                <a:tableStyleId>{5C22544A-7EE6-4342-B048-85BDC9FD1C3A}</a:tableStyleId>
              </a:tblPr>
              <a:tblGrid>
                <a:gridCol w="2032000"/>
                <a:gridCol w="2032000"/>
                <a:gridCol w="2032000"/>
              </a:tblGrid>
              <a:tr h="7935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Fréquences</a:t>
                      </a:r>
                      <a:br>
                        <a:rPr lang="fr-FR" b="1" dirty="0" smtClean="0"/>
                      </a:br>
                      <a:r>
                        <a:rPr lang="fr-FR" b="1" dirty="0" smtClean="0"/>
                        <a:t>en MHz </a:t>
                      </a:r>
                      <a:endParaRPr lang="fr-FR" dirty="0" smtClean="0"/>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Intérieur </a:t>
                      </a:r>
                      <a:endParaRPr lang="fr-FR" dirty="0" smtClean="0"/>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Extérieur </a:t>
                      </a:r>
                      <a:endParaRPr lang="fr-FR" dirty="0" smtClean="0"/>
                    </a:p>
                    <a:p>
                      <a:endParaRPr lang="fr-FR" dirty="0"/>
                    </a:p>
                  </a:txBody>
                  <a:tcPr/>
                </a:tc>
              </a:tr>
              <a:tr h="1745904">
                <a:tc>
                  <a:txBody>
                    <a:bodyPr/>
                    <a:lstStyle/>
                    <a:p>
                      <a:pPr algn="ctr"/>
                      <a:r>
                        <a:rPr lang="fr-FR" dirty="0" smtClean="0"/>
                        <a:t>2400</a:t>
                      </a:r>
                    </a:p>
                    <a:p>
                      <a:pPr algn="ctr"/>
                      <a:r>
                        <a:rPr lang="fr-FR" dirty="0" smtClean="0"/>
                        <a:t> </a:t>
                      </a:r>
                    </a:p>
                    <a:p>
                      <a:pPr algn="ctr"/>
                      <a:r>
                        <a:rPr lang="fr-FR" dirty="0" smtClean="0"/>
                        <a:t/>
                      </a:r>
                      <a:br>
                        <a:rPr lang="fr-FR" dirty="0" smtClean="0"/>
                      </a:br>
                      <a:endParaRPr lang="fr-FR" dirty="0" smtClean="0"/>
                    </a:p>
                    <a:p>
                      <a:pPr algn="ctr"/>
                      <a:r>
                        <a:rPr lang="fr-FR" dirty="0" smtClean="0"/>
                        <a:t>2454</a:t>
                      </a:r>
                    </a:p>
                    <a:p>
                      <a:endParaRPr lang="fr-FR" dirty="0"/>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100 mW</a:t>
                      </a:r>
                      <a:r>
                        <a:rPr lang="fr-FR" dirty="0" smtClean="0"/>
                        <a:t> </a:t>
                      </a:r>
                    </a:p>
                    <a:p>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fr-FR"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100 mW</a:t>
                      </a:r>
                      <a:r>
                        <a:rPr lang="fr-FR" dirty="0" smtClean="0"/>
                        <a:t> </a:t>
                      </a:r>
                    </a:p>
                    <a:p>
                      <a:endParaRPr lang="fr-FR" dirty="0"/>
                    </a:p>
                  </a:txBody>
                  <a:tcPr/>
                </a:tc>
              </a:tr>
              <a:tr h="603775">
                <a:tc>
                  <a:txBody>
                    <a:bodyPr/>
                    <a:lstStyle/>
                    <a:p>
                      <a:pPr algn="ctr"/>
                      <a:r>
                        <a:rPr lang="fr-FR" dirty="0" smtClean="0"/>
                        <a:t>2483,5</a:t>
                      </a:r>
                      <a:endParaRPr lang="fr-FR" dirty="0"/>
                    </a:p>
                  </a:txBody>
                  <a:tcPr/>
                </a:tc>
                <a:tc vMerge="1">
                  <a:txBody>
                    <a:bodyPr/>
                    <a:lstStyle/>
                    <a:p>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10 mW</a:t>
                      </a:r>
                      <a:r>
                        <a:rPr lang="fr-FR" dirty="0" smtClean="0"/>
                        <a:t> </a:t>
                      </a:r>
                    </a:p>
                    <a:p>
                      <a:endParaRPr lang="fr-FR" dirty="0"/>
                    </a:p>
                  </a:txBody>
                  <a:tcPr/>
                </a:tc>
              </a:tr>
            </a:tbl>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14488"/>
            <a:ext cx="8229600" cy="4525963"/>
          </a:xfrm>
        </p:spPr>
        <p:txBody>
          <a:bodyPr>
            <a:normAutofit fontScale="85000" lnSpcReduction="20000"/>
          </a:bodyPr>
          <a:lstStyle/>
          <a:p>
            <a:r>
              <a:rPr lang="fr-FR" sz="1800" dirty="0" smtClean="0"/>
              <a:t>La fréquence centrale doit se tenir en dessous de 2,483 gHz pour profiter d’une PIRE de 100 Milliwatts.</a:t>
            </a:r>
          </a:p>
          <a:p>
            <a:endParaRPr lang="fr-FR" sz="1800" dirty="0" smtClean="0"/>
          </a:p>
          <a:p>
            <a:pPr lvl="1"/>
            <a:r>
              <a:rPr lang="fr-FR" sz="1800" b="1" dirty="0" smtClean="0"/>
              <a:t>PIRE</a:t>
            </a:r>
            <a:r>
              <a:rPr lang="fr-FR" sz="1800" dirty="0" smtClean="0"/>
              <a:t> (</a:t>
            </a:r>
            <a:r>
              <a:rPr lang="fr-FR" sz="1800" b="1" dirty="0" smtClean="0"/>
              <a:t>Puissance isotrope rayonnée équivalente)</a:t>
            </a:r>
          </a:p>
          <a:p>
            <a:pPr>
              <a:buNone/>
            </a:pPr>
            <a:r>
              <a:rPr lang="fr-FR" sz="1800" dirty="0" smtClean="0"/>
              <a:t>    Dans un système de communication </a:t>
            </a:r>
            <a:r>
              <a:rPr lang="fr-FR" sz="1800" dirty="0" smtClean="0">
                <a:hlinkClick r:id="rId2" action="ppaction://hlinkfile" tooltip="Radioélectricité"/>
              </a:rPr>
              <a:t>radio</a:t>
            </a:r>
            <a:r>
              <a:rPr lang="fr-FR" sz="1800" dirty="0" smtClean="0"/>
              <a:t> la </a:t>
            </a:r>
            <a:r>
              <a:rPr lang="fr-FR" sz="1800" b="1" dirty="0" smtClean="0"/>
              <a:t>puissance isotrope  </a:t>
            </a:r>
            <a:r>
              <a:rPr lang="fr-FR" sz="1800" b="1" dirty="0" smtClean="0"/>
              <a:t>rayonnée </a:t>
            </a:r>
            <a:r>
              <a:rPr lang="fr-FR" sz="1800" b="1" dirty="0" smtClean="0"/>
              <a:t>équivalente</a:t>
            </a:r>
            <a:r>
              <a:rPr lang="fr-FR" sz="1800" dirty="0" smtClean="0"/>
              <a:t> (</a:t>
            </a:r>
            <a:r>
              <a:rPr lang="fr-FR" sz="1800" i="1" dirty="0" smtClean="0"/>
              <a:t>PIRE</a:t>
            </a:r>
            <a:r>
              <a:rPr lang="fr-FR" sz="1800" dirty="0" smtClean="0"/>
              <a:t>) est définie dans la direction de l'</a:t>
            </a:r>
            <a:r>
              <a:rPr lang="fr-FR" sz="1800" dirty="0" smtClean="0">
                <a:hlinkClick r:id="rId3" action="ppaction://hlinkfile" tooltip="Antenne radioélectrique"/>
              </a:rPr>
              <a:t>antenne</a:t>
            </a:r>
            <a:r>
              <a:rPr lang="fr-FR" sz="1800" dirty="0" smtClean="0"/>
              <a:t> où la </a:t>
            </a:r>
            <a:r>
              <a:rPr lang="fr-FR" sz="1800" dirty="0" smtClean="0">
                <a:hlinkClick r:id="rId4" action="ppaction://hlinkfile" tooltip="Puissance (physique)"/>
              </a:rPr>
              <a:t>puissance</a:t>
            </a:r>
            <a:r>
              <a:rPr lang="fr-FR" sz="1800" dirty="0" smtClean="0"/>
              <a:t> émise est maximale.</a:t>
            </a:r>
          </a:p>
          <a:p>
            <a:pPr>
              <a:buNone/>
            </a:pPr>
            <a:endParaRPr lang="fr-FR" sz="1800" dirty="0" smtClean="0"/>
          </a:p>
          <a:p>
            <a:r>
              <a:rPr lang="fr-FR" sz="1800" dirty="0" smtClean="0"/>
              <a:t>Seul les canaux 1 à 7 sont utilisables dans ces conditions en extérieur.</a:t>
            </a:r>
          </a:p>
          <a:p>
            <a:r>
              <a:rPr lang="fr-FR" sz="1800" dirty="0" smtClean="0"/>
              <a:t>Pour obtenir les meilleures performances, il faut également prévoir une marge de 3 canaux entre les différents réseaux WIFI.</a:t>
            </a:r>
          </a:p>
          <a:p>
            <a:r>
              <a:rPr lang="fr-FR" sz="1800" dirty="0" smtClean="0"/>
              <a:t>Par exemple on peut être réduit à utiliser en extérieur les canaux </a:t>
            </a:r>
          </a:p>
          <a:p>
            <a:r>
              <a:rPr lang="fr-FR" sz="1800" dirty="0" smtClean="0"/>
              <a:t>1- 4 – 7.</a:t>
            </a:r>
          </a:p>
          <a:p>
            <a:r>
              <a:rPr lang="fr-FR" sz="1800" dirty="0" smtClean="0"/>
              <a:t>Malgré ces contraintes on peut réaliser des liens de plusieurs kilomètres avec du matériel adapté.</a:t>
            </a:r>
          </a:p>
          <a:p>
            <a:r>
              <a:rPr lang="fr-FR" sz="1800" dirty="0" smtClean="0"/>
              <a:t>Le WIFI s’adapte bien aux zones rurales, la pollution y est bien plus faible qu’en milieu urbain.</a:t>
            </a:r>
          </a:p>
          <a:p>
            <a:r>
              <a:rPr lang="fr-FR" sz="1800" dirty="0" smtClean="0"/>
              <a:t>On peut avoir également recours à des liens en (802.11a - WIFI 5 GHz ) pour la collecte ou sur des liens plus étendus.</a:t>
            </a:r>
          </a:p>
          <a:p>
            <a:endParaRPr lang="fr-FR" dirty="0"/>
          </a:p>
        </p:txBody>
      </p:sp>
      <p:sp>
        <p:nvSpPr>
          <p:cNvPr id="2" name="Titre 1"/>
          <p:cNvSpPr>
            <a:spLocks noGrp="1"/>
          </p:cNvSpPr>
          <p:nvPr>
            <p:ph type="title"/>
          </p:nvPr>
        </p:nvSpPr>
        <p:spPr/>
        <p:txBody>
          <a:bodyPr>
            <a:noAutofit/>
          </a:bodyPr>
          <a:lstStyle/>
          <a:p>
            <a:r>
              <a:rPr lang="fr-FR" sz="3500" dirty="0" smtClean="0"/>
              <a:t>Les Contraintes Techniques et Juridiques</a:t>
            </a:r>
            <a:endParaRPr lang="fr-FR" sz="35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00034" y="1857364"/>
            <a:ext cx="8229600" cy="4525963"/>
          </a:xfrm>
        </p:spPr>
        <p:txBody>
          <a:bodyPr>
            <a:normAutofit/>
          </a:bodyPr>
          <a:lstStyle/>
          <a:p>
            <a:pPr>
              <a:buNone/>
            </a:pPr>
            <a:r>
              <a:rPr lang="fr-FR" sz="1500" b="1" dirty="0" smtClean="0"/>
              <a:t>Devenir Opérateur :  Une obligation pour exploiter un Réseau WIFI ouvert au public.</a:t>
            </a:r>
          </a:p>
          <a:p>
            <a:pPr lvl="1"/>
            <a:endParaRPr lang="fr-FR" sz="1500" dirty="0" smtClean="0"/>
          </a:p>
          <a:p>
            <a:pPr lvl="1"/>
            <a:r>
              <a:rPr lang="fr-FR" sz="1500" dirty="0" smtClean="0"/>
              <a:t>Il faut se référencer auprès de l’ARCEP (</a:t>
            </a:r>
            <a:r>
              <a:rPr lang="fr-FR" sz="1500" b="1" dirty="0" smtClean="0"/>
              <a:t>Autorité de régulation des communications électroniques et des postes)</a:t>
            </a:r>
            <a:r>
              <a:rPr lang="fr-FR" sz="1500" dirty="0" smtClean="0"/>
              <a:t> pour obtenir une licence d’opérateur télécom.</a:t>
            </a:r>
          </a:p>
          <a:p>
            <a:pPr lvl="1"/>
            <a:endParaRPr lang="fr-FR" sz="1500" dirty="0" smtClean="0"/>
          </a:p>
          <a:p>
            <a:pPr lvl="1"/>
            <a:r>
              <a:rPr lang="fr-FR" sz="1500" dirty="0" smtClean="0"/>
              <a:t>Ce statut impose :</a:t>
            </a:r>
          </a:p>
          <a:p>
            <a:pPr lvl="2"/>
            <a:r>
              <a:rPr lang="fr-FR" sz="1500" dirty="0" smtClean="0"/>
              <a:t> d’être en conformité avec la loi du n°2006-64 du 23 Janvier 2006 relative a la lutte contre le terrorisme. ( Conservation des sites visités par les abonnés.</a:t>
            </a:r>
          </a:p>
          <a:p>
            <a:pPr lvl="2"/>
            <a:r>
              <a:rPr lang="fr-FR" sz="1500" dirty="0" smtClean="0"/>
              <a:t>De respecter les limitation de puissance (PIRE)</a:t>
            </a:r>
            <a:endParaRPr lang="fr-FR" sz="1500" dirty="0"/>
          </a:p>
        </p:txBody>
      </p:sp>
      <p:sp>
        <p:nvSpPr>
          <p:cNvPr id="3" name="Titre 2"/>
          <p:cNvSpPr>
            <a:spLocks noGrp="1"/>
          </p:cNvSpPr>
          <p:nvPr>
            <p:ph type="title"/>
          </p:nvPr>
        </p:nvSpPr>
        <p:spPr/>
        <p:txBody>
          <a:bodyPr>
            <a:normAutofit fontScale="90000"/>
          </a:bodyPr>
          <a:lstStyle/>
          <a:p>
            <a:r>
              <a:rPr lang="fr-FR" sz="4400" dirty="0" smtClean="0"/>
              <a:t>Les Contraintes Techniques et Juridiques</a:t>
            </a:r>
            <a:endParaRPr lang="fr-FR" dirty="0"/>
          </a:p>
        </p:txBody>
      </p:sp>
      <p:graphicFrame>
        <p:nvGraphicFramePr>
          <p:cNvPr id="4" name="Tableau 3"/>
          <p:cNvGraphicFramePr>
            <a:graphicFrameLocks noGrp="1"/>
          </p:cNvGraphicFramePr>
          <p:nvPr/>
        </p:nvGraphicFramePr>
        <p:xfrm>
          <a:off x="928662" y="4786322"/>
          <a:ext cx="7429551" cy="1967874"/>
        </p:xfrm>
        <a:graphic>
          <a:graphicData uri="http://schemas.openxmlformats.org/drawingml/2006/table">
            <a:tbl>
              <a:tblPr firstRow="1" bandRow="1">
                <a:tableStyleId>{5C22544A-7EE6-4342-B048-85BDC9FD1C3A}</a:tableStyleId>
              </a:tblPr>
              <a:tblGrid>
                <a:gridCol w="2476517"/>
                <a:gridCol w="2476517"/>
                <a:gridCol w="2476517"/>
              </a:tblGrid>
              <a:tr h="595317">
                <a:tc>
                  <a:txBody>
                    <a:bodyPr/>
                    <a:lstStyle/>
                    <a:p>
                      <a:pPr algn="ctr"/>
                      <a:r>
                        <a:rPr lang="fr-FR" sz="1500" dirty="0" smtClean="0"/>
                        <a:t>DAHCAR TELECOM INCORPORATED N.V. </a:t>
                      </a:r>
                      <a:endParaRPr lang="fr-FR" sz="1500" dirty="0"/>
                    </a:p>
                  </a:txBody>
                  <a:tcPr anchor="ctr"/>
                </a:tc>
                <a:tc>
                  <a:txBody>
                    <a:bodyPr/>
                    <a:lstStyle/>
                    <a:p>
                      <a:pPr algn="ctr"/>
                      <a:r>
                        <a:rPr lang="fr-FR" sz="1500" dirty="0" smtClean="0"/>
                        <a:t>24/04/2005 </a:t>
                      </a:r>
                      <a:endParaRPr lang="fr-FR" sz="1500" dirty="0"/>
                    </a:p>
                  </a:txBody>
                  <a:tcPr anchor="ctr"/>
                </a:tc>
                <a:tc>
                  <a:txBody>
                    <a:bodyPr/>
                    <a:lstStyle/>
                    <a:p>
                      <a:pPr algn="ctr"/>
                      <a:r>
                        <a:rPr lang="fr-FR" sz="1500" dirty="0" smtClean="0"/>
                        <a:t>• services autres que téléphonique </a:t>
                      </a:r>
                      <a:endParaRPr lang="fr-FR" sz="1500" dirty="0"/>
                    </a:p>
                  </a:txBody>
                  <a:tcPr anchor="ctr"/>
                </a:tc>
              </a:tr>
              <a:tr h="595317">
                <a:tc>
                  <a:txBody>
                    <a:bodyPr/>
                    <a:lstStyle/>
                    <a:p>
                      <a:pPr algn="ctr"/>
                      <a:r>
                        <a:rPr lang="fr-FR" sz="1500" dirty="0" smtClean="0"/>
                        <a:t>DALIX JULIEN </a:t>
                      </a:r>
                      <a:endParaRPr lang="fr-FR" sz="1500" dirty="0"/>
                    </a:p>
                  </a:txBody>
                  <a:tcPr anchor="ctr"/>
                </a:tc>
                <a:tc>
                  <a:txBody>
                    <a:bodyPr/>
                    <a:lstStyle/>
                    <a:p>
                      <a:pPr algn="ctr"/>
                      <a:r>
                        <a:rPr lang="fr-FR" sz="1500" dirty="0" smtClean="0"/>
                        <a:t>17/01/2007 </a:t>
                      </a:r>
                      <a:endParaRPr lang="fr-FR" sz="1500" dirty="0"/>
                    </a:p>
                  </a:txBody>
                  <a:tcPr anchor="ctr"/>
                </a:tc>
                <a:tc>
                  <a:txBody>
                    <a:bodyPr/>
                    <a:lstStyle/>
                    <a:p>
                      <a:pPr algn="ctr"/>
                      <a:r>
                        <a:rPr lang="fr-FR" sz="1500" dirty="0" smtClean="0"/>
                        <a:t>réseau ouvert au public </a:t>
                      </a:r>
                      <a:endParaRPr lang="fr-FR" sz="1500" dirty="0"/>
                    </a:p>
                  </a:txBody>
                  <a:tcPr anchor="ctr"/>
                </a:tc>
              </a:tr>
              <a:tr h="595317">
                <a:tc>
                  <a:txBody>
                    <a:bodyPr/>
                    <a:lstStyle/>
                    <a:p>
                      <a:pPr algn="ctr"/>
                      <a:r>
                        <a:rPr lang="fr-FR" sz="1500" dirty="0" smtClean="0"/>
                        <a:t>DARTY TELECOM </a:t>
                      </a:r>
                      <a:endParaRPr lang="fr-FR" sz="1500" dirty="0"/>
                    </a:p>
                  </a:txBody>
                  <a:tcPr anchor="ctr"/>
                </a:tc>
                <a:tc>
                  <a:txBody>
                    <a:bodyPr/>
                    <a:lstStyle/>
                    <a:p>
                      <a:pPr algn="ctr"/>
                      <a:r>
                        <a:rPr lang="fr-FR" sz="1500" dirty="0" smtClean="0"/>
                        <a:t>05/05/2006 </a:t>
                      </a:r>
                      <a:endParaRPr lang="fr-FR" sz="1500" dirty="0"/>
                    </a:p>
                  </a:txBody>
                  <a:tcPr anchor="ctr"/>
                </a:tc>
                <a:tc>
                  <a:txBody>
                    <a:bodyPr/>
                    <a:lstStyle/>
                    <a:p>
                      <a:pPr algn="ctr"/>
                      <a:r>
                        <a:rPr lang="fr-FR" sz="1500" dirty="0" smtClean="0"/>
                        <a:t>• services autres que téléphonique</a:t>
                      </a:r>
                      <a:br>
                        <a:rPr lang="fr-FR" sz="1500" dirty="0" smtClean="0"/>
                      </a:br>
                      <a:r>
                        <a:rPr lang="fr-FR" sz="1500" dirty="0" smtClean="0"/>
                        <a:t>• service téléphonique </a:t>
                      </a:r>
                      <a:endParaRPr lang="fr-FR" sz="1500" dirty="0"/>
                    </a:p>
                  </a:txBody>
                  <a:tcPr anchor="ctr"/>
                </a:tc>
              </a:tr>
            </a:tbl>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buNone/>
            </a:pPr>
            <a:r>
              <a:rPr lang="fr-FR" sz="2000" dirty="0" smtClean="0"/>
              <a:t>La Problématique des Zones Blanches</a:t>
            </a:r>
          </a:p>
          <a:p>
            <a:pPr lvl="0">
              <a:buNone/>
            </a:pPr>
            <a:endParaRPr lang="fr-FR" dirty="0" smtClean="0"/>
          </a:p>
          <a:p>
            <a:pPr lvl="0">
              <a:buFont typeface="Arial" pitchFamily="34" charset="0"/>
              <a:buChar char="•"/>
            </a:pPr>
            <a:r>
              <a:rPr lang="fr-FR" sz="1600" dirty="0" smtClean="0"/>
              <a:t>Les Zones dites « Blanches » se caractérisent par l’absence de couverture Internet haut débit par la technologie ADSL.</a:t>
            </a:r>
          </a:p>
          <a:p>
            <a:pPr lvl="0">
              <a:buFont typeface="Arial" pitchFamily="34" charset="0"/>
              <a:buChar char="•"/>
            </a:pPr>
            <a:r>
              <a:rPr lang="fr-FR" sz="1600" dirty="0" smtClean="0"/>
              <a:t>Les lignes affectées sont souvent éloignées  ( distance &gt; 6 km ) des DSLAM   ( répartiteur haut débit ) ou sont multiplexées.</a:t>
            </a:r>
          </a:p>
          <a:p>
            <a:pPr lvl="0">
              <a:buFont typeface="Arial" pitchFamily="34" charset="0"/>
              <a:buChar char="•"/>
            </a:pPr>
            <a:r>
              <a:rPr lang="fr-FR" sz="1600" dirty="0" smtClean="0"/>
              <a:t>Sur une carte elle apparaissent sous forme de tâches.</a:t>
            </a:r>
          </a:p>
        </p:txBody>
      </p:sp>
      <p:sp>
        <p:nvSpPr>
          <p:cNvPr id="2" name="Titre 1"/>
          <p:cNvSpPr>
            <a:spLocks noGrp="1"/>
          </p:cNvSpPr>
          <p:nvPr>
            <p:ph type="title"/>
          </p:nvPr>
        </p:nvSpPr>
        <p:spPr/>
        <p:txBody>
          <a:bodyPr>
            <a:normAutofit fontScale="90000"/>
          </a:bodyPr>
          <a:lstStyle/>
          <a:p>
            <a:r>
              <a:rPr lang="fr-FR" b="1" dirty="0" smtClean="0">
                <a:latin typeface="Times New Roman" pitchFamily="18" charset="0"/>
                <a:cs typeface="Times New Roman" pitchFamily="18" charset="0"/>
              </a:rPr>
              <a:t>II Le Réseau « </a:t>
            </a:r>
            <a:r>
              <a:rPr lang="fr-FR" b="1" dirty="0" err="1" smtClean="0">
                <a:latin typeface="Times New Roman" pitchFamily="18" charset="0"/>
                <a:cs typeface="Times New Roman" pitchFamily="18" charset="0"/>
              </a:rPr>
              <a:t>Braulen</a:t>
            </a:r>
            <a:r>
              <a:rPr lang="fr-FR" b="1" dirty="0" smtClean="0">
                <a:latin typeface="Times New Roman" pitchFamily="18" charset="0"/>
                <a:cs typeface="Times New Roman" pitchFamily="18" charset="0"/>
              </a:rPr>
              <a:t> Haut Débit »</a:t>
            </a:r>
            <a:endParaRPr lang="fr-FR" dirty="0"/>
          </a:p>
        </p:txBody>
      </p:sp>
      <p:pic>
        <p:nvPicPr>
          <p:cNvPr id="31747" name="Picture 3" descr="D:\Mes documents\Mes images\Images Wifi\Images ok\zoneblanche.jpg"/>
          <p:cNvPicPr>
            <a:picLocks noChangeAspect="1" noChangeArrowheads="1"/>
          </p:cNvPicPr>
          <p:nvPr/>
        </p:nvPicPr>
        <p:blipFill>
          <a:blip r:embed="rId2" cstate="print"/>
          <a:srcRect/>
          <a:stretch>
            <a:fillRect/>
          </a:stretch>
        </p:blipFill>
        <p:spPr bwMode="auto">
          <a:xfrm>
            <a:off x="500034" y="357166"/>
            <a:ext cx="7929618" cy="6143941"/>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buNone/>
            </a:pPr>
            <a:endParaRPr lang="fr-FR" dirty="0" smtClean="0"/>
          </a:p>
          <a:p>
            <a:r>
              <a:rPr lang="fr-FR" dirty="0" smtClean="0"/>
              <a:t>Le </a:t>
            </a:r>
            <a:r>
              <a:rPr lang="fr-FR" dirty="0" err="1" smtClean="0"/>
              <a:t>Wimax</a:t>
            </a:r>
            <a:endParaRPr lang="fr-FR" dirty="0" smtClean="0"/>
          </a:p>
          <a:p>
            <a:pPr>
              <a:buNone/>
            </a:pPr>
            <a:r>
              <a:rPr lang="fr-FR" dirty="0" smtClean="0"/>
              <a:t> </a:t>
            </a:r>
          </a:p>
          <a:p>
            <a:r>
              <a:rPr lang="fr-FR" dirty="0" smtClean="0"/>
              <a:t>Réseau GSM </a:t>
            </a:r>
            <a:r>
              <a:rPr lang="fr-FR" dirty="0" err="1" smtClean="0"/>
              <a:t>Edge</a:t>
            </a:r>
            <a:r>
              <a:rPr lang="fr-FR" dirty="0" smtClean="0"/>
              <a:t> 3G</a:t>
            </a:r>
          </a:p>
          <a:p>
            <a:endParaRPr lang="fr-FR" dirty="0" smtClean="0"/>
          </a:p>
          <a:p>
            <a:r>
              <a:rPr lang="fr-FR" dirty="0" smtClean="0"/>
              <a:t>Le CPL</a:t>
            </a:r>
          </a:p>
          <a:p>
            <a:endParaRPr lang="fr-FR" dirty="0" smtClean="0"/>
          </a:p>
          <a:p>
            <a:r>
              <a:rPr lang="fr-FR" dirty="0" smtClean="0"/>
              <a:t>Le Satellite</a:t>
            </a:r>
          </a:p>
          <a:p>
            <a:endParaRPr lang="fr-FR" dirty="0" smtClean="0"/>
          </a:p>
          <a:p>
            <a:r>
              <a:rPr lang="fr-FR" dirty="0" smtClean="0"/>
              <a:t>Le Wifi</a:t>
            </a:r>
          </a:p>
          <a:p>
            <a:endParaRPr lang="fr-FR" dirty="0"/>
          </a:p>
        </p:txBody>
      </p:sp>
      <p:sp>
        <p:nvSpPr>
          <p:cNvPr id="2" name="Titre 1"/>
          <p:cNvSpPr>
            <a:spLocks noGrp="1"/>
          </p:cNvSpPr>
          <p:nvPr>
            <p:ph type="title"/>
          </p:nvPr>
        </p:nvSpPr>
        <p:spPr/>
        <p:txBody>
          <a:bodyPr>
            <a:normAutofit/>
          </a:bodyPr>
          <a:lstStyle/>
          <a:p>
            <a:pPr lvl="0"/>
            <a:r>
              <a:rPr lang="fr-FR" sz="3200" dirty="0" smtClean="0"/>
              <a:t>Les différentes solutions alternatives à l’ADSL</a:t>
            </a:r>
            <a:endParaRPr lang="fr-FR" sz="32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00108"/>
            <a:ext cx="8229600" cy="5357850"/>
          </a:xfrm>
        </p:spPr>
        <p:txBody>
          <a:bodyPr>
            <a:normAutofit fontScale="25000" lnSpcReduction="20000"/>
          </a:bodyPr>
          <a:lstStyle/>
          <a:p>
            <a:pPr>
              <a:buNone/>
            </a:pPr>
            <a:r>
              <a:rPr lang="fr-FR" sz="6000" dirty="0" smtClean="0"/>
              <a:t>Un objectif principal simple mais ambitieux :</a:t>
            </a:r>
          </a:p>
          <a:p>
            <a:pPr>
              <a:buNone/>
            </a:pPr>
            <a:endParaRPr lang="fr-FR" sz="6000" dirty="0" smtClean="0"/>
          </a:p>
          <a:p>
            <a:pPr>
              <a:buNone/>
            </a:pPr>
            <a:r>
              <a:rPr lang="fr-FR" sz="6000" dirty="0" smtClean="0"/>
              <a:t>	Avoir la même qualité de service qu'une entreprise connectée directement en ADSL Professionnel et ce pour un coût raisonnable. Un utilisateur exigent ne doit pas sentir de différences avec un accès haut débit classique.</a:t>
            </a:r>
          </a:p>
          <a:p>
            <a:endParaRPr lang="fr-FR" sz="6000" dirty="0" smtClean="0"/>
          </a:p>
          <a:p>
            <a:r>
              <a:rPr lang="fr-FR" sz="6000" dirty="0" smtClean="0"/>
              <a:t>Les autres points importants :</a:t>
            </a:r>
          </a:p>
          <a:p>
            <a:endParaRPr lang="fr-FR" sz="6000" dirty="0" smtClean="0"/>
          </a:p>
          <a:p>
            <a:pPr lvl="1"/>
            <a:r>
              <a:rPr lang="fr-FR" sz="6000" dirty="0" smtClean="0"/>
              <a:t>L’accès internet ne doit pas être bridé :</a:t>
            </a:r>
          </a:p>
          <a:p>
            <a:pPr lvl="2"/>
            <a:r>
              <a:rPr lang="fr-FR" sz="6000" dirty="0" smtClean="0"/>
              <a:t>En terme de débit.</a:t>
            </a:r>
          </a:p>
          <a:p>
            <a:pPr lvl="2"/>
            <a:r>
              <a:rPr lang="fr-FR" sz="6000" dirty="0" smtClean="0"/>
              <a:t>En quota de téléchargement.</a:t>
            </a:r>
          </a:p>
          <a:p>
            <a:pPr lvl="2"/>
            <a:r>
              <a:rPr lang="fr-FR" sz="6000" dirty="0" smtClean="0"/>
              <a:t>24h/24 7j/7, la totalité de la bande passante doit être accessible. </a:t>
            </a:r>
          </a:p>
          <a:p>
            <a:pPr lvl="2"/>
            <a:r>
              <a:rPr lang="fr-FR" sz="6000" dirty="0" smtClean="0"/>
              <a:t>La latence ( Ping) doit être réduite au minimum.</a:t>
            </a:r>
          </a:p>
          <a:p>
            <a:pPr lvl="2"/>
            <a:r>
              <a:rPr lang="fr-FR" sz="6000" dirty="0" smtClean="0"/>
              <a:t>Toutes les technologies réseaux actuelles ou futures doivent être accessibles immédiatement.</a:t>
            </a:r>
          </a:p>
          <a:p>
            <a:pPr lvl="1"/>
            <a:r>
              <a:rPr lang="fr-FR" sz="6200" dirty="0" smtClean="0"/>
              <a:t>Le  Cœur du réseau ( Passerelle ou Routeur ) doit être situé au sein de l’entreprise</a:t>
            </a:r>
          </a:p>
          <a:p>
            <a:pPr lvl="3"/>
            <a:r>
              <a:rPr lang="fr-FR" sz="5600" dirty="0" smtClean="0"/>
              <a:t>Pour des raisons de fiabilité et de maintenance.</a:t>
            </a:r>
          </a:p>
          <a:p>
            <a:pPr lvl="3"/>
            <a:r>
              <a:rPr lang="fr-FR" sz="5600" dirty="0" smtClean="0"/>
              <a:t>Pour un contrôle totale et une répartition équitable des ressource du réseau  entre les utilisateurs</a:t>
            </a:r>
          </a:p>
          <a:p>
            <a:pPr lvl="3"/>
            <a:r>
              <a:rPr lang="fr-FR" sz="5600" dirty="0" smtClean="0"/>
              <a:t>Possibilité de changer très rapidement de matériel ou  de modèle de réseau.</a:t>
            </a:r>
          </a:p>
          <a:p>
            <a:pPr lvl="1"/>
            <a:r>
              <a:rPr lang="fr-FR" sz="6000" dirty="0" smtClean="0"/>
              <a:t>Les équipements extérieurs à l’entreprise doivent jouer un rôle passif dans l’architecture du réseau.</a:t>
            </a:r>
          </a:p>
          <a:p>
            <a:endParaRPr lang="fr-FR" dirty="0" smtClean="0"/>
          </a:p>
          <a:p>
            <a:pPr algn="ctr">
              <a:buNone/>
            </a:pPr>
            <a:endParaRPr lang="fr-FR" sz="4200" b="1" dirty="0" smtClean="0"/>
          </a:p>
          <a:p>
            <a:pPr algn="ctr">
              <a:buNone/>
            </a:pPr>
            <a:r>
              <a:rPr lang="fr-FR" sz="5600" b="1" dirty="0" smtClean="0"/>
              <a:t>                                                     Pour cela il faut trouver le dispositif  transparent, fiable et performant.</a:t>
            </a:r>
          </a:p>
        </p:txBody>
      </p:sp>
      <p:sp>
        <p:nvSpPr>
          <p:cNvPr id="2" name="Titre 1"/>
          <p:cNvSpPr>
            <a:spLocks noGrp="1"/>
          </p:cNvSpPr>
          <p:nvPr>
            <p:ph type="title"/>
          </p:nvPr>
        </p:nvSpPr>
        <p:spPr>
          <a:xfrm>
            <a:off x="457200" y="-71462"/>
            <a:ext cx="8229600" cy="1143000"/>
          </a:xfrm>
        </p:spPr>
        <p:txBody>
          <a:bodyPr>
            <a:normAutofit/>
          </a:bodyPr>
          <a:lstStyle/>
          <a:p>
            <a:pPr lvl="0"/>
            <a:r>
              <a:rPr lang="fr-FR" sz="3200" dirty="0" smtClean="0"/>
              <a:t>Le </a:t>
            </a:r>
            <a:r>
              <a:rPr lang="fr-FR" sz="3200" dirty="0" smtClean="0"/>
              <a:t>cahier </a:t>
            </a:r>
            <a:r>
              <a:rPr lang="fr-FR" sz="3200" dirty="0" smtClean="0"/>
              <a:t>des </a:t>
            </a:r>
            <a:r>
              <a:rPr lang="fr-FR" sz="3200" dirty="0" smtClean="0"/>
              <a:t>charges de «</a:t>
            </a:r>
            <a:r>
              <a:rPr lang="fr-FR" sz="3200" dirty="0" smtClean="0"/>
              <a:t> </a:t>
            </a:r>
            <a:r>
              <a:rPr lang="fr-FR" sz="3200" dirty="0" err="1" smtClean="0"/>
              <a:t>Braulen</a:t>
            </a:r>
            <a:r>
              <a:rPr lang="fr-FR" sz="3200" dirty="0" smtClean="0"/>
              <a:t> Haut Débit » </a:t>
            </a:r>
            <a:endParaRPr lang="fr-FR" sz="32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3">
                                            <p:txEl>
                                              <p:pRg st="19" end="19"/>
                                            </p:txEl>
                                          </p:spTgt>
                                        </p:tgtEl>
                                        <p:attrNameLst>
                                          <p:attrName>style.visibility</p:attrName>
                                        </p:attrNameLst>
                                      </p:cBhvr>
                                      <p:to>
                                        <p:strVal val="visible"/>
                                      </p:to>
                                    </p:set>
                                    <p:animEffect transition="in" filter="slide(fromBottom)">
                                      <p:cBhvr>
                                        <p:cTn id="63"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17681"/>
            <a:ext cx="8229600" cy="4525963"/>
          </a:xfrm>
        </p:spPr>
        <p:txBody>
          <a:bodyPr>
            <a:normAutofit lnSpcReduction="10000"/>
          </a:bodyPr>
          <a:lstStyle/>
          <a:p>
            <a:pPr lvl="0"/>
            <a:r>
              <a:rPr lang="fr-FR" sz="1500" dirty="0" smtClean="0"/>
              <a:t>Après une étude approfondie de toutes les solutions alternatives à L’ADSL;</a:t>
            </a:r>
          </a:p>
          <a:p>
            <a:pPr>
              <a:buNone/>
            </a:pPr>
            <a:r>
              <a:rPr lang="fr-FR" sz="1500" dirty="0" smtClean="0"/>
              <a:t>	le WIFI est la seule technique qui offre le meilleur rapport coût/performance.</a:t>
            </a:r>
          </a:p>
          <a:p>
            <a:pPr lvl="0"/>
            <a:endParaRPr lang="fr-FR" sz="1500" dirty="0" smtClean="0"/>
          </a:p>
          <a:p>
            <a:pPr lvl="0"/>
            <a:r>
              <a:rPr lang="fr-FR" sz="1500" dirty="0" smtClean="0"/>
              <a:t>Avec une mise en œuvre de haut niveau, il assure un fonctionnement totalement transparent et fiable. </a:t>
            </a:r>
          </a:p>
          <a:p>
            <a:endParaRPr lang="fr-FR" sz="1500" dirty="0" smtClean="0"/>
          </a:p>
          <a:p>
            <a:r>
              <a:rPr lang="fr-FR" sz="1500" dirty="0" smtClean="0"/>
              <a:t>Combiné à un accès ADSL de qualité, elle surpasse de loin toutes les autres solutions alternatives.</a:t>
            </a:r>
          </a:p>
          <a:p>
            <a:endParaRPr lang="fr-FR" sz="1500" dirty="0" smtClean="0"/>
          </a:p>
          <a:p>
            <a:r>
              <a:rPr lang="fr-FR" sz="1500" dirty="0" smtClean="0"/>
              <a:t>Elle offre des possibilités d’évolutions importantes.</a:t>
            </a:r>
          </a:p>
          <a:p>
            <a:endParaRPr lang="fr-FR" sz="1500" dirty="0" smtClean="0"/>
          </a:p>
          <a:p>
            <a:r>
              <a:rPr lang="fr-FR" sz="1500" dirty="0" smtClean="0"/>
              <a:t>C’est la seule technique accessible qui permet une distribution d’internet en milieu rural.</a:t>
            </a:r>
          </a:p>
          <a:p>
            <a:pPr lvl="0"/>
            <a:endParaRPr lang="fr-FR" sz="1500" dirty="0" smtClean="0"/>
          </a:p>
          <a:p>
            <a:pPr lvl="0"/>
            <a:r>
              <a:rPr lang="fr-FR" sz="1500" dirty="0" smtClean="0"/>
              <a:t>L’intérêt porté depuis mon enfance pour les techniques de Radiocommunications et ma volonté de monter mon propre réseau de télécommunication ont conforté ce choix.</a:t>
            </a:r>
          </a:p>
          <a:p>
            <a:endParaRPr lang="fr-FR" dirty="0"/>
          </a:p>
        </p:txBody>
      </p:sp>
      <p:sp>
        <p:nvSpPr>
          <p:cNvPr id="2" name="Titre 1"/>
          <p:cNvSpPr>
            <a:spLocks noGrp="1"/>
          </p:cNvSpPr>
          <p:nvPr>
            <p:ph type="title"/>
          </p:nvPr>
        </p:nvSpPr>
        <p:spPr/>
        <p:txBody>
          <a:bodyPr>
            <a:normAutofit/>
          </a:bodyPr>
          <a:lstStyle/>
          <a:p>
            <a:pPr lvl="0"/>
            <a:r>
              <a:rPr lang="fr-FR" dirty="0" smtClean="0"/>
              <a:t>La solution retenue : LE WIFI</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85720" y="1617681"/>
            <a:ext cx="8229600" cy="4525963"/>
          </a:xfrm>
        </p:spPr>
        <p:txBody>
          <a:bodyPr/>
          <a:lstStyle/>
          <a:p>
            <a:r>
              <a:rPr lang="fr-FR" dirty="0" smtClean="0"/>
              <a:t>Le Mode Infrastructure</a:t>
            </a:r>
          </a:p>
          <a:p>
            <a:pPr lvl="1"/>
            <a:r>
              <a:rPr lang="fr-FR" dirty="0" smtClean="0"/>
              <a:t>Un modèle classique</a:t>
            </a:r>
          </a:p>
          <a:p>
            <a:pPr lvl="1">
              <a:buNone/>
            </a:pPr>
            <a:endParaRPr lang="fr-FR" dirty="0"/>
          </a:p>
        </p:txBody>
      </p:sp>
      <p:pic>
        <p:nvPicPr>
          <p:cNvPr id="116738" name="Picture 2" descr="http://www-igm.univ-mlv.fr/~badis/IR1/images/schema.gif"/>
          <p:cNvPicPr>
            <a:picLocks noChangeAspect="1" noChangeArrowheads="1"/>
          </p:cNvPicPr>
          <p:nvPr/>
        </p:nvPicPr>
        <p:blipFill>
          <a:blip r:embed="rId2" cstate="print"/>
          <a:srcRect/>
          <a:stretch>
            <a:fillRect/>
          </a:stretch>
        </p:blipFill>
        <p:spPr bwMode="auto">
          <a:xfrm>
            <a:off x="3143240" y="2786058"/>
            <a:ext cx="4638675" cy="3228975"/>
          </a:xfrm>
          <a:prstGeom prst="rect">
            <a:avLst/>
          </a:prstGeom>
          <a:noFill/>
        </p:spPr>
      </p:pic>
      <p:pic>
        <p:nvPicPr>
          <p:cNvPr id="116739" name="Picture 3"/>
          <p:cNvPicPr>
            <a:picLocks noChangeAspect="1" noChangeArrowheads="1"/>
          </p:cNvPicPr>
          <p:nvPr/>
        </p:nvPicPr>
        <p:blipFill>
          <a:blip r:embed="rId3" cstate="print"/>
          <a:srcRect/>
          <a:stretch>
            <a:fillRect/>
          </a:stretch>
        </p:blipFill>
        <p:spPr bwMode="auto">
          <a:xfrm>
            <a:off x="328598" y="3286124"/>
            <a:ext cx="2171700" cy="2349500"/>
          </a:xfrm>
          <a:prstGeom prst="rect">
            <a:avLst/>
          </a:prstGeom>
          <a:noFill/>
          <a:ln w="9525">
            <a:noFill/>
            <a:miter lim="800000"/>
            <a:headEnd/>
            <a:tailEnd/>
          </a:ln>
          <a:effectLst/>
        </p:spPr>
      </p:pic>
      <p:sp>
        <p:nvSpPr>
          <p:cNvPr id="6" name="ZoneTexte 5"/>
          <p:cNvSpPr txBox="1"/>
          <p:nvPr/>
        </p:nvSpPr>
        <p:spPr>
          <a:xfrm>
            <a:off x="142844" y="142852"/>
            <a:ext cx="8786874" cy="1415772"/>
          </a:xfrm>
          <a:prstGeom prst="rect">
            <a:avLst/>
          </a:prstGeom>
          <a:noFill/>
        </p:spPr>
        <p:txBody>
          <a:bodyPr wrap="square" rtlCol="0">
            <a:spAutoFit/>
          </a:bodyPr>
          <a:lstStyle/>
          <a:p>
            <a:r>
              <a:rPr lang="fr-FR" b="1" dirty="0" smtClean="0"/>
              <a:t>Il existe deux types de réseau WIFI :</a:t>
            </a:r>
          </a:p>
          <a:p>
            <a:endParaRPr lang="fr-FR" dirty="0" smtClean="0"/>
          </a:p>
          <a:p>
            <a:pPr>
              <a:buFont typeface="Arial" pitchFamily="34" charset="0"/>
              <a:buChar char="•"/>
            </a:pPr>
            <a:r>
              <a:rPr lang="fr-FR" sz="1600" dirty="0" smtClean="0"/>
              <a:t>  Le Mode infrastructure </a:t>
            </a:r>
          </a:p>
          <a:p>
            <a:pPr>
              <a:buFont typeface="Arial" pitchFamily="34" charset="0"/>
              <a:buChar char="•"/>
            </a:pPr>
            <a:r>
              <a:rPr lang="fr-FR" sz="1600" dirty="0" smtClean="0"/>
              <a:t>  Le mode AD HOC avec le « MESH » ou Réseau Maillé</a:t>
            </a:r>
          </a:p>
          <a:p>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7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29196"/>
          </a:xfrm>
        </p:spPr>
        <p:txBody>
          <a:bodyPr>
            <a:normAutofit/>
          </a:bodyPr>
          <a:lstStyle/>
          <a:p>
            <a:pPr>
              <a:buNone/>
            </a:pPr>
            <a:r>
              <a:rPr lang="fr-FR" b="1" dirty="0" smtClean="0">
                <a:latin typeface="Times New Roman" pitchFamily="18" charset="0"/>
                <a:cs typeface="Times New Roman" pitchFamily="18" charset="0"/>
              </a:rPr>
              <a:t>I  - La </a:t>
            </a:r>
            <a:r>
              <a:rPr lang="fr-FR" b="1" dirty="0">
                <a:latin typeface="Times New Roman" pitchFamily="18" charset="0"/>
                <a:cs typeface="Times New Roman" pitchFamily="18" charset="0"/>
              </a:rPr>
              <a:t>bande des 2,4 gHz </a:t>
            </a:r>
            <a:r>
              <a:rPr lang="fr-FR" b="1" dirty="0" smtClean="0">
                <a:latin typeface="Times New Roman" pitchFamily="18" charset="0"/>
                <a:cs typeface="Times New Roman" pitchFamily="18" charset="0"/>
              </a:rPr>
              <a:t>- Généralités</a:t>
            </a:r>
          </a:p>
          <a:p>
            <a:pPr lvl="0"/>
            <a:endParaRPr lang="fr-FR" sz="2400" dirty="0" smtClean="0"/>
          </a:p>
          <a:p>
            <a:pPr lvl="0"/>
            <a:r>
              <a:rPr lang="fr-FR" sz="2400" dirty="0" smtClean="0"/>
              <a:t>2,4 GHz, Pourquoi ? Quels sont les usages ? </a:t>
            </a:r>
          </a:p>
          <a:p>
            <a:pPr lvl="0"/>
            <a:r>
              <a:rPr lang="fr-FR" sz="2400" dirty="0" smtClean="0"/>
              <a:t>Le WIFI </a:t>
            </a:r>
            <a:r>
              <a:rPr lang="fr-FR" sz="2400" dirty="0"/>
              <a:t>c’est quoi ?</a:t>
            </a:r>
          </a:p>
          <a:p>
            <a:pPr lvl="0"/>
            <a:r>
              <a:rPr lang="fr-FR" sz="2400" dirty="0" smtClean="0"/>
              <a:t>Les </a:t>
            </a:r>
            <a:r>
              <a:rPr lang="fr-FR" sz="2400" dirty="0"/>
              <a:t>d</a:t>
            </a:r>
            <a:r>
              <a:rPr lang="fr-FR" sz="2400" dirty="0" smtClean="0"/>
              <a:t>ifférentes </a:t>
            </a:r>
            <a:r>
              <a:rPr lang="fr-FR" sz="2400" dirty="0"/>
              <a:t>normes </a:t>
            </a:r>
            <a:r>
              <a:rPr lang="fr-FR" sz="2400" dirty="0" smtClean="0"/>
              <a:t>WIFI</a:t>
            </a:r>
          </a:p>
          <a:p>
            <a:r>
              <a:rPr lang="fr-FR" sz="2400" dirty="0"/>
              <a:t>Les u</a:t>
            </a:r>
            <a:r>
              <a:rPr lang="fr-FR" sz="2400" dirty="0" smtClean="0"/>
              <a:t>sages classiques </a:t>
            </a:r>
            <a:r>
              <a:rPr lang="fr-FR" sz="2400" dirty="0"/>
              <a:t>du </a:t>
            </a:r>
            <a:r>
              <a:rPr lang="fr-FR" sz="2400" dirty="0" smtClean="0"/>
              <a:t>WIFI</a:t>
            </a:r>
            <a:endParaRPr lang="fr-FR" sz="2400" dirty="0"/>
          </a:p>
          <a:p>
            <a:r>
              <a:rPr lang="fr-FR" sz="2400" dirty="0"/>
              <a:t>Un autre usage </a:t>
            </a:r>
            <a:r>
              <a:rPr lang="fr-FR" sz="2400" dirty="0" smtClean="0"/>
              <a:t>: Les Ponts </a:t>
            </a:r>
            <a:r>
              <a:rPr lang="fr-FR" sz="2400" dirty="0"/>
              <a:t>Radio </a:t>
            </a:r>
            <a:r>
              <a:rPr lang="fr-FR" sz="2400" dirty="0" smtClean="0"/>
              <a:t>Longue Distance</a:t>
            </a:r>
          </a:p>
          <a:p>
            <a:r>
              <a:rPr lang="fr-FR" sz="2400" dirty="0" smtClean="0"/>
              <a:t>Notions </a:t>
            </a:r>
            <a:r>
              <a:rPr lang="fr-FR" sz="2400" dirty="0"/>
              <a:t>de </a:t>
            </a:r>
            <a:r>
              <a:rPr lang="fr-FR" sz="2400" dirty="0" smtClean="0"/>
              <a:t>Performance : </a:t>
            </a:r>
            <a:r>
              <a:rPr lang="fr-FR" sz="2400" dirty="0"/>
              <a:t>différence entre la théorie et la </a:t>
            </a:r>
            <a:r>
              <a:rPr lang="fr-FR" sz="2400" dirty="0" smtClean="0"/>
              <a:t>pratique</a:t>
            </a:r>
          </a:p>
          <a:p>
            <a:pPr lvl="0"/>
            <a:r>
              <a:rPr lang="fr-FR" sz="2400" dirty="0"/>
              <a:t>Les </a:t>
            </a:r>
            <a:r>
              <a:rPr lang="fr-FR" sz="2400" dirty="0" smtClean="0"/>
              <a:t>Contraintes </a:t>
            </a:r>
            <a:r>
              <a:rPr lang="fr-FR" sz="2400" dirty="0"/>
              <a:t>Techniques et Juridiques </a:t>
            </a:r>
            <a:r>
              <a:rPr lang="fr-FR" sz="2400" dirty="0" smtClean="0"/>
              <a:t>des </a:t>
            </a:r>
            <a:r>
              <a:rPr lang="fr-FR" sz="2400" dirty="0" smtClean="0"/>
              <a:t>Liaisons Longues Distances</a:t>
            </a:r>
            <a:endParaRPr lang="fr-FR" sz="2400" dirty="0"/>
          </a:p>
          <a:p>
            <a:pPr>
              <a:buNone/>
            </a:pPr>
            <a:endParaRPr lang="fr-FR" sz="2400" dirty="0"/>
          </a:p>
        </p:txBody>
      </p:sp>
      <p:sp>
        <p:nvSpPr>
          <p:cNvPr id="2" name="Titre 1"/>
          <p:cNvSpPr>
            <a:spLocks noGrp="1"/>
          </p:cNvSpPr>
          <p:nvPr>
            <p:ph type="title"/>
          </p:nvPr>
        </p:nvSpPr>
        <p:spPr/>
        <p:txBody>
          <a:bodyPr/>
          <a:lstStyle/>
          <a:p>
            <a:r>
              <a:rPr lang="fr-FR" dirty="0" smtClean="0"/>
              <a:t>Plan de la présentation</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slide(fromBottom)">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lide(fromBottom)">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slide(fromBottom)">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slide(fromBottom)">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slide(fromBottom)">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slide(fromBottom)">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slide(fromBottom)">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Le Mode Ad-hoc</a:t>
            </a:r>
            <a:endParaRPr lang="fr-FR" dirty="0"/>
          </a:p>
        </p:txBody>
      </p:sp>
      <p:pic>
        <p:nvPicPr>
          <p:cNvPr id="117762" name="Picture 2"/>
          <p:cNvPicPr>
            <a:picLocks noChangeAspect="1" noChangeArrowheads="1"/>
          </p:cNvPicPr>
          <p:nvPr/>
        </p:nvPicPr>
        <p:blipFill>
          <a:blip r:embed="rId2" cstate="print"/>
          <a:srcRect/>
          <a:stretch>
            <a:fillRect/>
          </a:stretch>
        </p:blipFill>
        <p:spPr bwMode="auto">
          <a:xfrm>
            <a:off x="357158" y="4643446"/>
            <a:ext cx="2171700" cy="990600"/>
          </a:xfrm>
          <a:prstGeom prst="rect">
            <a:avLst/>
          </a:prstGeom>
          <a:noFill/>
          <a:ln w="9525">
            <a:noFill/>
            <a:miter lim="800000"/>
            <a:headEnd/>
            <a:tailEnd/>
          </a:ln>
          <a:effectLst/>
        </p:spPr>
      </p:pic>
      <p:pic>
        <p:nvPicPr>
          <p:cNvPr id="117764" name="Picture 4" descr="http://www.integrall.fr/accueil/Savoir/wifi/Wifi/wifi_04.gif"/>
          <p:cNvPicPr>
            <a:picLocks noChangeAspect="1" noChangeArrowheads="1"/>
          </p:cNvPicPr>
          <p:nvPr/>
        </p:nvPicPr>
        <p:blipFill>
          <a:blip r:embed="rId3" cstate="print"/>
          <a:srcRect/>
          <a:stretch>
            <a:fillRect/>
          </a:stretch>
        </p:blipFill>
        <p:spPr bwMode="auto">
          <a:xfrm>
            <a:off x="3500430" y="2488392"/>
            <a:ext cx="4286280" cy="2850376"/>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77500" lnSpcReduction="20000"/>
          </a:bodyPr>
          <a:lstStyle/>
          <a:p>
            <a:pPr>
              <a:buNone/>
            </a:pPr>
            <a:endParaRPr lang="fr-FR" sz="2100" dirty="0" smtClean="0"/>
          </a:p>
          <a:p>
            <a:r>
              <a:rPr lang="fr-FR" sz="2100" dirty="0" smtClean="0"/>
              <a:t>En raison de la topologie et du manque de maturité de la technologie « </a:t>
            </a:r>
            <a:r>
              <a:rPr lang="fr-FR" sz="2100" dirty="0" err="1" smtClean="0"/>
              <a:t>Mesh</a:t>
            </a:r>
            <a:r>
              <a:rPr lang="fr-FR" sz="2100" dirty="0" smtClean="0"/>
              <a:t> » le mode </a:t>
            </a:r>
            <a:r>
              <a:rPr lang="fr-FR" sz="2100" dirty="0" smtClean="0"/>
              <a:t>Infrastructure </a:t>
            </a:r>
            <a:r>
              <a:rPr lang="fr-FR" sz="2100" dirty="0" smtClean="0"/>
              <a:t>à été retenu à l’époque. Il offre les meilleures performances.</a:t>
            </a:r>
          </a:p>
          <a:p>
            <a:pPr lvl="0"/>
            <a:endParaRPr lang="fr-FR" sz="2100" dirty="0" smtClean="0"/>
          </a:p>
          <a:p>
            <a:pPr lvl="0"/>
            <a:r>
              <a:rPr lang="fr-FR" sz="2100" dirty="0" smtClean="0"/>
              <a:t>Modèle temporaire :</a:t>
            </a:r>
          </a:p>
          <a:p>
            <a:pPr lvl="1"/>
            <a:r>
              <a:rPr lang="fr-FR" sz="2100" dirty="0" smtClean="0"/>
              <a:t>Passerelle de partage de type </a:t>
            </a:r>
            <a:r>
              <a:rPr lang="fr-FR" sz="2100" dirty="0" err="1" smtClean="0"/>
              <a:t>Hotspot</a:t>
            </a:r>
            <a:r>
              <a:rPr lang="fr-FR" sz="2100" dirty="0" smtClean="0"/>
              <a:t>  </a:t>
            </a:r>
            <a:r>
              <a:rPr lang="fr-FR" sz="2100" dirty="0" err="1" smtClean="0"/>
              <a:t>Quickspot</a:t>
            </a:r>
            <a:r>
              <a:rPr lang="fr-FR" sz="2100" dirty="0" smtClean="0"/>
              <a:t> de la </a:t>
            </a:r>
            <a:r>
              <a:rPr lang="fr-FR" sz="2100" dirty="0" err="1" smtClean="0"/>
              <a:t>societé</a:t>
            </a:r>
            <a:r>
              <a:rPr lang="fr-FR" sz="2100" dirty="0" smtClean="0"/>
              <a:t> </a:t>
            </a:r>
            <a:r>
              <a:rPr lang="fr-FR" sz="2100" dirty="0" err="1" smtClean="0"/>
              <a:t>Spotcoffee</a:t>
            </a:r>
            <a:r>
              <a:rPr lang="fr-FR" sz="2100" dirty="0" smtClean="0"/>
              <a:t>.</a:t>
            </a:r>
          </a:p>
          <a:p>
            <a:pPr lvl="2"/>
            <a:r>
              <a:rPr lang="fr-FR" sz="1900" dirty="0" smtClean="0"/>
              <a:t>Mise en place rapide et facilité mais mal adapté à la topologie du </a:t>
            </a:r>
            <a:r>
              <a:rPr lang="fr-FR" sz="1900" dirty="0" smtClean="0"/>
              <a:t>réseau.</a:t>
            </a:r>
            <a:endParaRPr lang="fr-FR" sz="1900" dirty="0" smtClean="0"/>
          </a:p>
          <a:p>
            <a:pPr lvl="2"/>
            <a:r>
              <a:rPr lang="fr-FR" sz="1900" dirty="0" smtClean="0"/>
              <a:t>Elle impose de </a:t>
            </a:r>
            <a:r>
              <a:rPr lang="fr-FR" sz="1900" dirty="0" smtClean="0"/>
              <a:t>lourdes contraintes </a:t>
            </a:r>
            <a:r>
              <a:rPr lang="fr-FR" sz="1900" dirty="0" smtClean="0"/>
              <a:t>sur le déploiement et le contrôle du réseau. </a:t>
            </a:r>
          </a:p>
          <a:p>
            <a:pPr lvl="2"/>
            <a:r>
              <a:rPr lang="fr-FR" sz="1900" dirty="0" smtClean="0"/>
              <a:t>Puissance de calcul </a:t>
            </a:r>
            <a:r>
              <a:rPr lang="fr-FR" sz="1900" dirty="0" smtClean="0"/>
              <a:t>limité et </a:t>
            </a:r>
            <a:r>
              <a:rPr lang="fr-FR" sz="1900" dirty="0" smtClean="0"/>
              <a:t>besoin d’être redémarré quotidiennement.</a:t>
            </a:r>
          </a:p>
          <a:p>
            <a:pPr lvl="2"/>
            <a:r>
              <a:rPr lang="fr-FR" sz="1900" dirty="0" smtClean="0"/>
              <a:t>Problèmes de sécurité sur le réseau.</a:t>
            </a:r>
          </a:p>
          <a:p>
            <a:pPr lvl="0"/>
            <a:endParaRPr lang="fr-FR" sz="2100" dirty="0" smtClean="0"/>
          </a:p>
          <a:p>
            <a:pPr lvl="0"/>
            <a:r>
              <a:rPr lang="fr-FR" sz="2100" dirty="0" smtClean="0"/>
              <a:t>Modèle définitif :</a:t>
            </a:r>
          </a:p>
          <a:p>
            <a:pPr lvl="1"/>
            <a:r>
              <a:rPr lang="fr-FR" sz="2100" dirty="0" smtClean="0"/>
              <a:t>Nouvelle Passerelle professionnelle </a:t>
            </a:r>
            <a:r>
              <a:rPr lang="fr-FR" sz="2100" dirty="0" smtClean="0"/>
              <a:t>basée </a:t>
            </a:r>
            <a:r>
              <a:rPr lang="fr-FR" sz="2100" dirty="0" smtClean="0"/>
              <a:t>sur l’Appliance PFSENSE</a:t>
            </a:r>
          </a:p>
          <a:p>
            <a:pPr lvl="2"/>
            <a:r>
              <a:rPr lang="fr-FR" sz="1900" dirty="0" smtClean="0"/>
              <a:t>Totalement programmable et robuste, elle peut fonctionner de plusieurs mois à plusieurs années sans interruption. </a:t>
            </a:r>
          </a:p>
          <a:p>
            <a:pPr lvl="1"/>
            <a:r>
              <a:rPr lang="fr-FR" sz="2100" dirty="0" smtClean="0"/>
              <a:t>Les abonnés ont chacun leur propre « box » qui leur assure confidentialité et une qualité optimum de service.</a:t>
            </a:r>
          </a:p>
          <a:p>
            <a:endParaRPr lang="fr-FR" dirty="0"/>
          </a:p>
        </p:txBody>
      </p:sp>
      <p:sp>
        <p:nvSpPr>
          <p:cNvPr id="3" name="Titre 2"/>
          <p:cNvSpPr>
            <a:spLocks noGrp="1"/>
          </p:cNvSpPr>
          <p:nvPr>
            <p:ph type="title"/>
          </p:nvPr>
        </p:nvSpPr>
        <p:spPr/>
        <p:txBody>
          <a:bodyPr>
            <a:normAutofit/>
          </a:bodyPr>
          <a:lstStyle/>
          <a:p>
            <a:r>
              <a:rPr lang="fr-FR" sz="3100" dirty="0" err="1" smtClean="0"/>
              <a:t>Braulen</a:t>
            </a:r>
            <a:r>
              <a:rPr lang="fr-FR" sz="3100" dirty="0" smtClean="0"/>
              <a:t> Haut Débit :</a:t>
            </a:r>
            <a:br>
              <a:rPr lang="fr-FR" sz="3100" dirty="0" smtClean="0"/>
            </a:br>
            <a:r>
              <a:rPr lang="fr-FR" sz="3100" dirty="0" smtClean="0"/>
              <a:t>Un Modèle de Réseau Evolutif</a:t>
            </a:r>
            <a:endParaRPr lang="fr-FR" sz="31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1214422"/>
            <a:ext cx="8229600" cy="5143536"/>
          </a:xfrm>
        </p:spPr>
        <p:txBody>
          <a:bodyPr>
            <a:normAutofit/>
          </a:bodyPr>
          <a:lstStyle/>
          <a:p>
            <a:endParaRPr lang="fr-FR" sz="1600" dirty="0" smtClean="0"/>
          </a:p>
          <a:p>
            <a:pPr>
              <a:buNone/>
            </a:pPr>
            <a:endParaRPr lang="fr-FR" sz="1600" dirty="0" smtClean="0"/>
          </a:p>
          <a:p>
            <a:r>
              <a:rPr lang="fr-FR" sz="1600" dirty="0" smtClean="0"/>
              <a:t>Il peut être décomposé en quatre parties :</a:t>
            </a:r>
          </a:p>
          <a:p>
            <a:endParaRPr lang="fr-FR" sz="1600" dirty="0" smtClean="0"/>
          </a:p>
          <a:p>
            <a:r>
              <a:rPr lang="fr-FR" sz="1600" dirty="0" smtClean="0"/>
              <a:t>Le Réseau de Collecte :</a:t>
            </a:r>
          </a:p>
          <a:p>
            <a:pPr lvl="1"/>
            <a:r>
              <a:rPr lang="fr-FR" sz="1600" dirty="0" smtClean="0"/>
              <a:t>Un lien optimisé de 2.5 Km qui amène l’accès ADSL au Routeur de l’entreprise.</a:t>
            </a:r>
          </a:p>
          <a:p>
            <a:endParaRPr lang="fr-FR" sz="1600" dirty="0" smtClean="0"/>
          </a:p>
          <a:p>
            <a:r>
              <a:rPr lang="fr-FR" sz="1600" dirty="0" smtClean="0"/>
              <a:t>Fonction Routage </a:t>
            </a:r>
          </a:p>
          <a:p>
            <a:pPr lvl="1"/>
            <a:r>
              <a:rPr lang="fr-FR" sz="1600" dirty="0" smtClean="0"/>
              <a:t>Gestion du Réseau et des logs de connexions.</a:t>
            </a:r>
          </a:p>
          <a:p>
            <a:pPr lvl="1"/>
            <a:r>
              <a:rPr lang="fr-FR" sz="1600" dirty="0" smtClean="0"/>
              <a:t>Elle est assurée par une passerelle évolutive.</a:t>
            </a:r>
          </a:p>
          <a:p>
            <a:endParaRPr lang="fr-FR" sz="1600" dirty="0" smtClean="0"/>
          </a:p>
          <a:p>
            <a:r>
              <a:rPr lang="fr-FR" sz="1600" dirty="0" smtClean="0"/>
              <a:t>Le Réseau de Distribution :</a:t>
            </a:r>
          </a:p>
          <a:p>
            <a:pPr lvl="1"/>
            <a:r>
              <a:rPr lang="fr-FR" sz="1600" dirty="0" smtClean="0"/>
              <a:t>Plusieurs liens qui alimentent les alentours en haut débit.</a:t>
            </a:r>
          </a:p>
          <a:p>
            <a:endParaRPr lang="fr-FR" sz="1600" dirty="0" smtClean="0"/>
          </a:p>
          <a:p>
            <a:r>
              <a:rPr lang="fr-FR" sz="1600" dirty="0" smtClean="0"/>
              <a:t>Réseau Utilisateur Final:</a:t>
            </a:r>
          </a:p>
          <a:p>
            <a:pPr lvl="1"/>
            <a:r>
              <a:rPr lang="fr-FR" sz="1600" dirty="0" smtClean="0"/>
              <a:t>Routeur et périphériques chez l’abonné.</a:t>
            </a:r>
          </a:p>
          <a:p>
            <a:pPr lvl="1"/>
            <a:endParaRPr lang="fr-FR" dirty="0" smtClean="0"/>
          </a:p>
          <a:p>
            <a:pPr lvl="1">
              <a:buNone/>
            </a:pPr>
            <a:endParaRPr lang="fr-FR" dirty="0" smtClean="0"/>
          </a:p>
          <a:p>
            <a:pPr lvl="1"/>
            <a:endParaRPr lang="fr-FR" dirty="0" smtClean="0"/>
          </a:p>
          <a:p>
            <a:pPr lvl="1">
              <a:buNone/>
            </a:pPr>
            <a:endParaRPr lang="fr-FR" dirty="0" smtClean="0"/>
          </a:p>
          <a:p>
            <a:pPr lvl="1">
              <a:buNone/>
            </a:pPr>
            <a:endParaRPr lang="fr-FR" dirty="0" smtClean="0"/>
          </a:p>
          <a:p>
            <a:pPr lvl="1"/>
            <a:endParaRPr lang="fr-FR" dirty="0" smtClean="0"/>
          </a:p>
          <a:p>
            <a:pPr lvl="1"/>
            <a:endParaRPr lang="fr-FR" dirty="0" smtClean="0"/>
          </a:p>
          <a:p>
            <a:pPr lvl="1">
              <a:buNone/>
            </a:pPr>
            <a:endParaRPr lang="fr-FR" dirty="0" smtClean="0"/>
          </a:p>
          <a:p>
            <a:pPr lvl="1">
              <a:buNone/>
            </a:pPr>
            <a:endParaRPr lang="fr-FR" dirty="0" smtClean="0"/>
          </a:p>
          <a:p>
            <a:pPr lvl="1">
              <a:buNone/>
            </a:pPr>
            <a:endParaRPr lang="fr-FR" dirty="0" smtClean="0"/>
          </a:p>
          <a:p>
            <a:pPr lvl="1"/>
            <a:endParaRPr lang="fr-FR" dirty="0" smtClean="0"/>
          </a:p>
          <a:p>
            <a:pPr lvl="1"/>
            <a:endParaRPr lang="fr-FR" dirty="0" smtClean="0"/>
          </a:p>
          <a:p>
            <a:pPr lvl="1">
              <a:buNone/>
            </a:pPr>
            <a:endParaRPr lang="fr-FR" dirty="0" smtClean="0"/>
          </a:p>
        </p:txBody>
      </p:sp>
      <p:sp>
        <p:nvSpPr>
          <p:cNvPr id="2" name="Titre 1"/>
          <p:cNvSpPr>
            <a:spLocks noGrp="1"/>
          </p:cNvSpPr>
          <p:nvPr>
            <p:ph type="title"/>
          </p:nvPr>
        </p:nvSpPr>
        <p:spPr/>
        <p:txBody>
          <a:bodyPr>
            <a:normAutofit fontScale="90000"/>
          </a:bodyPr>
          <a:lstStyle/>
          <a:p>
            <a:r>
              <a:rPr lang="fr-FR" sz="4400" dirty="0" err="1" smtClean="0"/>
              <a:t>Braulen</a:t>
            </a:r>
            <a:r>
              <a:rPr lang="fr-FR" sz="4400" dirty="0" smtClean="0"/>
              <a:t> Haut Débit :</a:t>
            </a:r>
            <a:br>
              <a:rPr lang="fr-FR" sz="4400" dirty="0" smtClean="0"/>
            </a:br>
            <a:r>
              <a:rPr lang="fr-FR" sz="4400" dirty="0" smtClean="0"/>
              <a:t>Un Modèle de Réseau Evolutif</a:t>
            </a:r>
            <a:endParaRPr lang="fr-FR"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es documents\Wifi.jpg"/>
          <p:cNvPicPr>
            <a:picLocks noChangeAspect="1" noChangeArrowheads="1"/>
          </p:cNvPicPr>
          <p:nvPr/>
        </p:nvPicPr>
        <p:blipFill>
          <a:blip r:embed="rId2" cstate="print"/>
          <a:srcRect/>
          <a:stretch>
            <a:fillRect/>
          </a:stretch>
        </p:blipFill>
        <p:spPr bwMode="auto">
          <a:xfrm>
            <a:off x="1857356" y="1285860"/>
            <a:ext cx="5419725" cy="4857750"/>
          </a:xfrm>
          <a:prstGeom prst="rect">
            <a:avLst/>
          </a:prstGeom>
          <a:noFill/>
        </p:spPr>
      </p:pic>
      <p:sp>
        <p:nvSpPr>
          <p:cNvPr id="2" name="Titre 1"/>
          <p:cNvSpPr>
            <a:spLocks noGrp="1"/>
          </p:cNvSpPr>
          <p:nvPr>
            <p:ph type="title"/>
          </p:nvPr>
        </p:nvSpPr>
        <p:spPr/>
        <p:txBody>
          <a:bodyPr>
            <a:normAutofit fontScale="90000"/>
          </a:bodyPr>
          <a:lstStyle/>
          <a:p>
            <a:r>
              <a:rPr lang="fr-FR" dirty="0" smtClean="0"/>
              <a:t>Le modèle initial </a:t>
            </a:r>
            <a:br>
              <a:rPr lang="fr-FR" dirty="0" smtClean="0"/>
            </a:br>
            <a:r>
              <a:rPr lang="fr-FR" dirty="0" smtClean="0"/>
              <a:t>Sept 2006</a:t>
            </a:r>
            <a:endParaRPr lang="fr-FR" dirty="0"/>
          </a:p>
        </p:txBody>
      </p:sp>
      <p:sp>
        <p:nvSpPr>
          <p:cNvPr id="6" name="ZoneTexte 5"/>
          <p:cNvSpPr txBox="1"/>
          <p:nvPr/>
        </p:nvSpPr>
        <p:spPr>
          <a:xfrm>
            <a:off x="428596" y="4357694"/>
            <a:ext cx="2571768" cy="369332"/>
          </a:xfrm>
          <a:prstGeom prst="rect">
            <a:avLst/>
          </a:prstGeom>
          <a:noFill/>
        </p:spPr>
        <p:txBody>
          <a:bodyPr wrap="square" rtlCol="0">
            <a:spAutoFit/>
          </a:bodyPr>
          <a:lstStyle/>
          <a:p>
            <a:r>
              <a:rPr lang="fr-FR" dirty="0" smtClean="0"/>
              <a:t>Le Réseau de collecte</a:t>
            </a:r>
            <a:endParaRPr lang="fr-FR" dirty="0"/>
          </a:p>
        </p:txBody>
      </p:sp>
      <p:sp>
        <p:nvSpPr>
          <p:cNvPr id="8" name="Rogner et arrondir un rectangle à un seul coin 7"/>
          <p:cNvSpPr/>
          <p:nvPr/>
        </p:nvSpPr>
        <p:spPr>
          <a:xfrm>
            <a:off x="1857356" y="1928802"/>
            <a:ext cx="4143404" cy="1857388"/>
          </a:xfrm>
          <a:prstGeom prst="snipRoundRect">
            <a:avLst>
              <a:gd name="adj1" fmla="val 16667"/>
              <a:gd name="adj2" fmla="val 404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928794" y="2786058"/>
            <a:ext cx="928694" cy="1000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000364" y="2786058"/>
            <a:ext cx="928694" cy="1000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072066" y="2786058"/>
            <a:ext cx="928694" cy="1000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ogner un rectangle à un seul coin 12"/>
          <p:cNvSpPr/>
          <p:nvPr/>
        </p:nvSpPr>
        <p:spPr>
          <a:xfrm>
            <a:off x="3071802" y="2071678"/>
            <a:ext cx="2714644" cy="928694"/>
          </a:xfrm>
          <a:prstGeom prst="snip1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000628" y="4857760"/>
            <a:ext cx="2214578" cy="1285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en L 16"/>
          <p:cNvSpPr/>
          <p:nvPr/>
        </p:nvSpPr>
        <p:spPr>
          <a:xfrm rot="10800000">
            <a:off x="5357818" y="1500174"/>
            <a:ext cx="1571636" cy="2857520"/>
          </a:xfrm>
          <a:prstGeom prst="corner">
            <a:avLst>
              <a:gd name="adj1" fmla="val 56638"/>
              <a:gd name="adj2" fmla="val 587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500034" y="4714884"/>
            <a:ext cx="2357454" cy="923330"/>
          </a:xfrm>
          <a:prstGeom prst="rect">
            <a:avLst/>
          </a:prstGeom>
          <a:noFill/>
        </p:spPr>
        <p:txBody>
          <a:bodyPr wrap="square" rtlCol="0">
            <a:spAutoFit/>
          </a:bodyPr>
          <a:lstStyle/>
          <a:p>
            <a:r>
              <a:rPr lang="fr-FR" dirty="0" smtClean="0"/>
              <a:t>Il a pour but de relier le modem au routeur</a:t>
            </a:r>
            <a:endParaRPr lang="fr-FR" dirty="0"/>
          </a:p>
        </p:txBody>
      </p:sp>
      <p:sp>
        <p:nvSpPr>
          <p:cNvPr id="19" name="Rectangle 18"/>
          <p:cNvSpPr/>
          <p:nvPr/>
        </p:nvSpPr>
        <p:spPr>
          <a:xfrm>
            <a:off x="5000628" y="4857760"/>
            <a:ext cx="1000132" cy="1285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6500826" y="285728"/>
            <a:ext cx="2428892" cy="1477328"/>
          </a:xfrm>
          <a:prstGeom prst="rect">
            <a:avLst/>
          </a:prstGeom>
          <a:noFill/>
        </p:spPr>
        <p:txBody>
          <a:bodyPr wrap="square" rtlCol="0">
            <a:spAutoFit/>
          </a:bodyPr>
          <a:lstStyle/>
          <a:p>
            <a:r>
              <a:rPr lang="fr-FR" b="1" dirty="0" smtClean="0"/>
              <a:t>Le Lien transparent se fait à travers deux AP reliés par deux antennes </a:t>
            </a:r>
            <a:r>
              <a:rPr lang="fr-FR" b="1" dirty="0" err="1" smtClean="0"/>
              <a:t>Yagi</a:t>
            </a:r>
            <a:r>
              <a:rPr lang="fr-FR" b="1" dirty="0" smtClean="0"/>
              <a:t> de 20 </a:t>
            </a:r>
            <a:r>
              <a:rPr lang="fr-FR" b="1" dirty="0" err="1" smtClean="0"/>
              <a:t>db</a:t>
            </a:r>
            <a:endParaRPr lang="fr-FR" b="1" dirty="0"/>
          </a:p>
        </p:txBody>
      </p:sp>
      <p:sp>
        <p:nvSpPr>
          <p:cNvPr id="21" name="ZoneTexte 20"/>
          <p:cNvSpPr txBox="1"/>
          <p:nvPr/>
        </p:nvSpPr>
        <p:spPr>
          <a:xfrm>
            <a:off x="142844" y="4429132"/>
            <a:ext cx="4735592" cy="923330"/>
          </a:xfrm>
          <a:prstGeom prst="rect">
            <a:avLst/>
          </a:prstGeom>
          <a:noFill/>
        </p:spPr>
        <p:txBody>
          <a:bodyPr wrap="none" rtlCol="0">
            <a:spAutoFit/>
          </a:bodyPr>
          <a:lstStyle/>
          <a:p>
            <a:r>
              <a:rPr lang="fr-FR" dirty="0" smtClean="0"/>
              <a:t>Fonction Routage – Gestion des abonnés</a:t>
            </a:r>
          </a:p>
          <a:p>
            <a:r>
              <a:rPr lang="fr-FR" dirty="0" smtClean="0"/>
              <a:t> et des Log</a:t>
            </a:r>
          </a:p>
          <a:p>
            <a:r>
              <a:rPr lang="fr-FR" dirty="0" smtClean="0"/>
              <a:t>1 Routeur entreprise – 1 </a:t>
            </a:r>
            <a:r>
              <a:rPr lang="fr-FR" dirty="0" err="1" smtClean="0"/>
              <a:t>Hotspot</a:t>
            </a:r>
            <a:endParaRPr lang="fr-FR" dirty="0" smtClean="0"/>
          </a:p>
        </p:txBody>
      </p:sp>
      <p:sp>
        <p:nvSpPr>
          <p:cNvPr id="22" name="ZoneTexte 21"/>
          <p:cNvSpPr txBox="1"/>
          <p:nvPr/>
        </p:nvSpPr>
        <p:spPr>
          <a:xfrm>
            <a:off x="142844" y="4429132"/>
            <a:ext cx="4823756" cy="923330"/>
          </a:xfrm>
          <a:prstGeom prst="rect">
            <a:avLst/>
          </a:prstGeom>
          <a:noFill/>
        </p:spPr>
        <p:txBody>
          <a:bodyPr wrap="none" rtlCol="0">
            <a:spAutoFit/>
          </a:bodyPr>
          <a:lstStyle/>
          <a:p>
            <a:r>
              <a:rPr lang="fr-FR" dirty="0" smtClean="0"/>
              <a:t>Le Réseau de distribution :</a:t>
            </a:r>
          </a:p>
          <a:p>
            <a:r>
              <a:rPr lang="fr-FR" dirty="0" smtClean="0"/>
              <a:t>Il relie le </a:t>
            </a:r>
            <a:r>
              <a:rPr lang="fr-FR" dirty="0" err="1" smtClean="0"/>
              <a:t>Hotspot</a:t>
            </a:r>
            <a:r>
              <a:rPr lang="fr-FR" dirty="0" smtClean="0"/>
              <a:t> aux utilisateurs</a:t>
            </a:r>
          </a:p>
          <a:p>
            <a:r>
              <a:rPr lang="fr-FR" dirty="0" smtClean="0"/>
              <a:t>via un AP et une antenne </a:t>
            </a:r>
            <a:r>
              <a:rPr lang="fr-FR" dirty="0" err="1" smtClean="0"/>
              <a:t>Onmi</a:t>
            </a:r>
            <a:r>
              <a:rPr lang="fr-FR" dirty="0" smtClean="0"/>
              <a:t> de 12 dB</a:t>
            </a:r>
            <a:endParaRPr lang="fr-FR" dirty="0"/>
          </a:p>
        </p:txBody>
      </p:sp>
      <p:sp>
        <p:nvSpPr>
          <p:cNvPr id="23" name="Rectangle 22"/>
          <p:cNvSpPr/>
          <p:nvPr/>
        </p:nvSpPr>
        <p:spPr>
          <a:xfrm>
            <a:off x="6215074" y="4857760"/>
            <a:ext cx="1000132" cy="1285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8"/>
                                        </p:tgtEl>
                                        <p:attrNameLst>
                                          <p:attrName>ppt_x</p:attrName>
                                        </p:attrNameLst>
                                      </p:cBhvr>
                                      <p:tavLst>
                                        <p:tav tm="0">
                                          <p:val>
                                            <p:strVal val="ppt_x"/>
                                          </p:val>
                                        </p:tav>
                                        <p:tav tm="100000">
                                          <p:val>
                                            <p:strVal val="ppt_x"/>
                                          </p:val>
                                        </p:tav>
                                      </p:tavLst>
                                    </p:anim>
                                    <p:anim calcmode="lin" valueType="num">
                                      <p:cBhvr additive="base">
                                        <p:cTn id="21" dur="500"/>
                                        <p:tgtEl>
                                          <p:spTgt spid="18"/>
                                        </p:tgtEl>
                                        <p:attrNameLst>
                                          <p:attrName>ppt_y</p:attrName>
                                        </p:attrNameLst>
                                      </p:cBhvr>
                                      <p:tavLst>
                                        <p:tav tm="0">
                                          <p:val>
                                            <p:strVal val="ppt_y"/>
                                          </p:val>
                                        </p:tav>
                                        <p:tav tm="100000">
                                          <p:val>
                                            <p:strVal val="1+ppt_h/2"/>
                                          </p:val>
                                        </p:tav>
                                      </p:tavLst>
                                    </p:anim>
                                    <p:set>
                                      <p:cBhvr>
                                        <p:cTn id="22" dur="1" fill="hold">
                                          <p:stCondLst>
                                            <p:cond delay="499"/>
                                          </p:stCondLst>
                                        </p:cTn>
                                        <p:tgtEl>
                                          <p:spTgt spid="18"/>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9"/>
                                        </p:tgtEl>
                                        <p:attrNameLst>
                                          <p:attrName>ppt_x</p:attrName>
                                        </p:attrNameLst>
                                      </p:cBhvr>
                                      <p:tavLst>
                                        <p:tav tm="0">
                                          <p:val>
                                            <p:strVal val="ppt_x"/>
                                          </p:val>
                                        </p:tav>
                                        <p:tav tm="100000">
                                          <p:val>
                                            <p:strVal val="ppt_x"/>
                                          </p:val>
                                        </p:tav>
                                      </p:tavLst>
                                    </p:anim>
                                    <p:anim calcmode="lin" valueType="num">
                                      <p:cBhvr additive="base">
                                        <p:cTn id="29" dur="500"/>
                                        <p:tgtEl>
                                          <p:spTgt spid="19"/>
                                        </p:tgtEl>
                                        <p:attrNameLst>
                                          <p:attrName>ppt_y</p:attrName>
                                        </p:attrNameLst>
                                      </p:cBhvr>
                                      <p:tavLst>
                                        <p:tav tm="0">
                                          <p:val>
                                            <p:strVal val="ppt_y"/>
                                          </p:val>
                                        </p:tav>
                                        <p:tav tm="100000">
                                          <p:val>
                                            <p:strVal val="1+ppt_h/2"/>
                                          </p:val>
                                        </p:tav>
                                      </p:tavLst>
                                    </p:anim>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slide(fromBottom)">
                                      <p:cBhvr>
                                        <p:cTn id="35" dur="500"/>
                                        <p:tgtEl>
                                          <p:spTgt spid="20"/>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10"/>
                                        </p:tgtEl>
                                        <p:attrNameLst>
                                          <p:attrName>ppt_x</p:attrName>
                                        </p:attrNameLst>
                                      </p:cBhvr>
                                      <p:tavLst>
                                        <p:tav tm="0">
                                          <p:val>
                                            <p:strVal val="ppt_x"/>
                                          </p:val>
                                        </p:tav>
                                        <p:tav tm="100000">
                                          <p:val>
                                            <p:strVal val="ppt_x"/>
                                          </p:val>
                                        </p:tav>
                                      </p:tavLst>
                                    </p:anim>
                                    <p:anim calcmode="lin" valueType="num">
                                      <p:cBhvr additive="base">
                                        <p:cTn id="44" dur="500"/>
                                        <p:tgtEl>
                                          <p:spTgt spid="10"/>
                                        </p:tgtEl>
                                        <p:attrNameLst>
                                          <p:attrName>ppt_y</p:attrName>
                                        </p:attrNameLst>
                                      </p:cBhvr>
                                      <p:tavLst>
                                        <p:tav tm="0">
                                          <p:val>
                                            <p:strVal val="ppt_y"/>
                                          </p:val>
                                        </p:tav>
                                        <p:tav tm="100000">
                                          <p:val>
                                            <p:strVal val="1+ppt_h/2"/>
                                          </p:val>
                                        </p:tav>
                                      </p:tavLst>
                                    </p:anim>
                                    <p:set>
                                      <p:cBhvr>
                                        <p:cTn id="45" dur="1" fill="hold">
                                          <p:stCondLst>
                                            <p:cond delay="499"/>
                                          </p:stCondLst>
                                        </p:cTn>
                                        <p:tgtEl>
                                          <p:spTgt spid="10"/>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1"/>
                                        </p:tgtEl>
                                        <p:attrNameLst>
                                          <p:attrName>ppt_x</p:attrName>
                                        </p:attrNameLst>
                                      </p:cBhvr>
                                      <p:tavLst>
                                        <p:tav tm="0">
                                          <p:val>
                                            <p:strVal val="ppt_x"/>
                                          </p:val>
                                        </p:tav>
                                        <p:tav tm="100000">
                                          <p:val>
                                            <p:strVal val="ppt_x"/>
                                          </p:val>
                                        </p:tav>
                                      </p:tavLst>
                                    </p:anim>
                                    <p:anim calcmode="lin" valueType="num">
                                      <p:cBhvr additive="base">
                                        <p:cTn id="48" dur="500"/>
                                        <p:tgtEl>
                                          <p:spTgt spid="11"/>
                                        </p:tgtEl>
                                        <p:attrNameLst>
                                          <p:attrName>ppt_y</p:attrName>
                                        </p:attrNameLst>
                                      </p:cBhvr>
                                      <p:tavLst>
                                        <p:tav tm="0">
                                          <p:val>
                                            <p:strVal val="ppt_y"/>
                                          </p:val>
                                        </p:tav>
                                        <p:tav tm="100000">
                                          <p:val>
                                            <p:strVal val="1+ppt_h/2"/>
                                          </p:val>
                                        </p:tav>
                                      </p:tavLst>
                                    </p:anim>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20"/>
                                        </p:tgtEl>
                                        <p:attrNameLst>
                                          <p:attrName>ppt_x</p:attrName>
                                        </p:attrNameLst>
                                      </p:cBhvr>
                                      <p:tavLst>
                                        <p:tav tm="0">
                                          <p:val>
                                            <p:strVal val="ppt_x"/>
                                          </p:val>
                                        </p:tav>
                                        <p:tav tm="100000">
                                          <p:val>
                                            <p:strVal val="ppt_x"/>
                                          </p:val>
                                        </p:tav>
                                      </p:tavLst>
                                    </p:anim>
                                    <p:anim calcmode="lin" valueType="num">
                                      <p:cBhvr additive="base">
                                        <p:cTn id="58" dur="500"/>
                                        <p:tgtEl>
                                          <p:spTgt spid="20"/>
                                        </p:tgtEl>
                                        <p:attrNameLst>
                                          <p:attrName>ppt_y</p:attrName>
                                        </p:attrNameLst>
                                      </p:cBhvr>
                                      <p:tavLst>
                                        <p:tav tm="0">
                                          <p:val>
                                            <p:strVal val="ppt_y"/>
                                          </p:val>
                                        </p:tav>
                                        <p:tav tm="100000">
                                          <p:val>
                                            <p:strVal val="1+ppt_h/2"/>
                                          </p:val>
                                        </p:tav>
                                      </p:tavLst>
                                    </p:anim>
                                    <p:set>
                                      <p:cBhvr>
                                        <p:cTn id="59" dur="1" fill="hold">
                                          <p:stCondLst>
                                            <p:cond delay="499"/>
                                          </p:stCondLst>
                                        </p:cTn>
                                        <p:tgtEl>
                                          <p:spTgt spid="20"/>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13"/>
                                        </p:tgtEl>
                                        <p:attrNameLst>
                                          <p:attrName>ppt_x</p:attrName>
                                        </p:attrNameLst>
                                      </p:cBhvr>
                                      <p:tavLst>
                                        <p:tav tm="0">
                                          <p:val>
                                            <p:strVal val="ppt_x"/>
                                          </p:val>
                                        </p:tav>
                                        <p:tav tm="100000">
                                          <p:val>
                                            <p:strVal val="ppt_x"/>
                                          </p:val>
                                        </p:tav>
                                      </p:tavLst>
                                    </p:anim>
                                    <p:anim calcmode="lin" valueType="num">
                                      <p:cBhvr additive="base">
                                        <p:cTn id="62" dur="500"/>
                                        <p:tgtEl>
                                          <p:spTgt spid="13"/>
                                        </p:tgtEl>
                                        <p:attrNameLst>
                                          <p:attrName>ppt_y</p:attrName>
                                        </p:attrNameLst>
                                      </p:cBhvr>
                                      <p:tavLst>
                                        <p:tav tm="0">
                                          <p:val>
                                            <p:strVal val="ppt_y"/>
                                          </p:val>
                                        </p:tav>
                                        <p:tav tm="100000">
                                          <p:val>
                                            <p:strVal val="1+ppt_h/2"/>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6"/>
                                        </p:tgtEl>
                                        <p:attrNameLst>
                                          <p:attrName>ppt_x</p:attrName>
                                        </p:attrNameLst>
                                      </p:cBhvr>
                                      <p:tavLst>
                                        <p:tav tm="0">
                                          <p:val>
                                            <p:strVal val="ppt_x"/>
                                          </p:val>
                                        </p:tav>
                                        <p:tav tm="100000">
                                          <p:val>
                                            <p:strVal val="ppt_x"/>
                                          </p:val>
                                        </p:tav>
                                      </p:tavLst>
                                    </p:anim>
                                    <p:anim calcmode="lin" valueType="num">
                                      <p:cBhvr additive="base">
                                        <p:cTn id="68" dur="500"/>
                                        <p:tgtEl>
                                          <p:spTgt spid="6"/>
                                        </p:tgtEl>
                                        <p:attrNameLst>
                                          <p:attrName>ppt_y</p:attrName>
                                        </p:attrNameLst>
                                      </p:cBhvr>
                                      <p:tavLst>
                                        <p:tav tm="0">
                                          <p:val>
                                            <p:strVal val="ppt_y"/>
                                          </p:val>
                                        </p:tav>
                                        <p:tav tm="100000">
                                          <p:val>
                                            <p:strVal val="1+ppt_h/2"/>
                                          </p:val>
                                        </p:tav>
                                      </p:tavLst>
                                    </p:anim>
                                    <p:set>
                                      <p:cBhvr>
                                        <p:cTn id="69" dur="1" fill="hold">
                                          <p:stCondLst>
                                            <p:cond delay="499"/>
                                          </p:stCondLst>
                                        </p:cTn>
                                        <p:tgtEl>
                                          <p:spTgt spid="6"/>
                                        </p:tgtEl>
                                        <p:attrNameLst>
                                          <p:attrName>style.visibility</p:attrName>
                                        </p:attrNameLst>
                                      </p:cBhvr>
                                      <p:to>
                                        <p:strVal val="hidden"/>
                                      </p:to>
                                    </p:set>
                                  </p:childTnLst>
                                </p:cTn>
                              </p:par>
                              <p:par>
                                <p:cTn id="70" presetID="2" presetClass="exit" presetSubtype="4" fill="hold" grpId="1" nodeType="withEffect">
                                  <p:stCondLst>
                                    <p:cond delay="0"/>
                                  </p:stCondLst>
                                  <p:childTnLst>
                                    <p:anim calcmode="lin" valueType="num">
                                      <p:cBhvr additive="base">
                                        <p:cTn id="71" dur="500"/>
                                        <p:tgtEl>
                                          <p:spTgt spid="8"/>
                                        </p:tgtEl>
                                        <p:attrNameLst>
                                          <p:attrName>ppt_x</p:attrName>
                                        </p:attrNameLst>
                                      </p:cBhvr>
                                      <p:tavLst>
                                        <p:tav tm="0">
                                          <p:val>
                                            <p:strVal val="ppt_x"/>
                                          </p:val>
                                        </p:tav>
                                        <p:tav tm="100000">
                                          <p:val>
                                            <p:strVal val="ppt_x"/>
                                          </p:val>
                                        </p:tav>
                                      </p:tavLst>
                                    </p:anim>
                                    <p:anim calcmode="lin" valueType="num">
                                      <p:cBhvr additive="base">
                                        <p:cTn id="72" dur="500"/>
                                        <p:tgtEl>
                                          <p:spTgt spid="8"/>
                                        </p:tgtEl>
                                        <p:attrNameLst>
                                          <p:attrName>ppt_y</p:attrName>
                                        </p:attrNameLst>
                                      </p:cBhvr>
                                      <p:tavLst>
                                        <p:tav tm="0">
                                          <p:val>
                                            <p:strVal val="ppt_y"/>
                                          </p:val>
                                        </p:tav>
                                        <p:tav tm="100000">
                                          <p:val>
                                            <p:strVal val="1+ppt_h/2"/>
                                          </p:val>
                                        </p:tav>
                                      </p:tavLst>
                                    </p:anim>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grpId="1" nodeType="clickEffect">
                                  <p:stCondLst>
                                    <p:cond delay="0"/>
                                  </p:stCondLst>
                                  <p:childTnLst>
                                    <p:anim calcmode="lin" valueType="num">
                                      <p:cBhvr additive="base">
                                        <p:cTn id="83" dur="500"/>
                                        <p:tgtEl>
                                          <p:spTgt spid="21"/>
                                        </p:tgtEl>
                                        <p:attrNameLst>
                                          <p:attrName>ppt_x</p:attrName>
                                        </p:attrNameLst>
                                      </p:cBhvr>
                                      <p:tavLst>
                                        <p:tav tm="0">
                                          <p:val>
                                            <p:strVal val="ppt_x"/>
                                          </p:val>
                                        </p:tav>
                                        <p:tav tm="100000">
                                          <p:val>
                                            <p:strVal val="ppt_x"/>
                                          </p:val>
                                        </p:tav>
                                      </p:tavLst>
                                    </p:anim>
                                    <p:anim calcmode="lin" valueType="num">
                                      <p:cBhvr additive="base">
                                        <p:cTn id="84" dur="500"/>
                                        <p:tgtEl>
                                          <p:spTgt spid="21"/>
                                        </p:tgtEl>
                                        <p:attrNameLst>
                                          <p:attrName>ppt_y</p:attrName>
                                        </p:attrNameLst>
                                      </p:cBhvr>
                                      <p:tavLst>
                                        <p:tav tm="0">
                                          <p:val>
                                            <p:strVal val="ppt_y"/>
                                          </p:val>
                                        </p:tav>
                                        <p:tav tm="100000">
                                          <p:val>
                                            <p:strVal val="1+ppt_h/2"/>
                                          </p:val>
                                        </p:tav>
                                      </p:tavLst>
                                    </p:anim>
                                    <p:set>
                                      <p:cBhvr>
                                        <p:cTn id="85" dur="1" fill="hold">
                                          <p:stCondLst>
                                            <p:cond delay="499"/>
                                          </p:stCondLst>
                                        </p:cTn>
                                        <p:tgtEl>
                                          <p:spTgt spid="21"/>
                                        </p:tgtEl>
                                        <p:attrNameLst>
                                          <p:attrName>style.visibility</p:attrName>
                                        </p:attrNameLst>
                                      </p:cBhvr>
                                      <p:to>
                                        <p:strVal val="hidden"/>
                                      </p:to>
                                    </p:set>
                                  </p:childTnLst>
                                </p:cTn>
                              </p:par>
                              <p:par>
                                <p:cTn id="86" presetID="2" presetClass="exit" presetSubtype="4" fill="hold" grpId="1" nodeType="withEffect">
                                  <p:stCondLst>
                                    <p:cond delay="0"/>
                                  </p:stCondLst>
                                  <p:childTnLst>
                                    <p:anim calcmode="lin" valueType="num">
                                      <p:cBhvr additive="base">
                                        <p:cTn id="87" dur="500"/>
                                        <p:tgtEl>
                                          <p:spTgt spid="14"/>
                                        </p:tgtEl>
                                        <p:attrNameLst>
                                          <p:attrName>ppt_x</p:attrName>
                                        </p:attrNameLst>
                                      </p:cBhvr>
                                      <p:tavLst>
                                        <p:tav tm="0">
                                          <p:val>
                                            <p:strVal val="ppt_x"/>
                                          </p:val>
                                        </p:tav>
                                        <p:tav tm="100000">
                                          <p:val>
                                            <p:strVal val="ppt_x"/>
                                          </p:val>
                                        </p:tav>
                                      </p:tavLst>
                                    </p:anim>
                                    <p:anim calcmode="lin" valueType="num">
                                      <p:cBhvr additive="base">
                                        <p:cTn id="88" dur="500"/>
                                        <p:tgtEl>
                                          <p:spTgt spid="14"/>
                                        </p:tgtEl>
                                        <p:attrNameLst>
                                          <p:attrName>ppt_y</p:attrName>
                                        </p:attrNameLst>
                                      </p:cBhvr>
                                      <p:tavLst>
                                        <p:tav tm="0">
                                          <p:val>
                                            <p:strVal val="ppt_y"/>
                                          </p:val>
                                        </p:tav>
                                        <p:tav tm="100000">
                                          <p:val>
                                            <p:strVal val="1+ppt_h/2"/>
                                          </p:val>
                                        </p:tav>
                                      </p:tavLst>
                                    </p:anim>
                                    <p:set>
                                      <p:cBhvr>
                                        <p:cTn id="89" dur="1" fill="hold">
                                          <p:stCondLst>
                                            <p:cond delay="499"/>
                                          </p:stCondLst>
                                        </p:cTn>
                                        <p:tgtEl>
                                          <p:spTgt spid="1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22"/>
                                        </p:tgtEl>
                                        <p:attrNameLst>
                                          <p:attrName>ppt_x</p:attrName>
                                        </p:attrNameLst>
                                      </p:cBhvr>
                                      <p:tavLst>
                                        <p:tav tm="0">
                                          <p:val>
                                            <p:strVal val="ppt_x"/>
                                          </p:val>
                                        </p:tav>
                                        <p:tav tm="100000">
                                          <p:val>
                                            <p:strVal val="ppt_x"/>
                                          </p:val>
                                        </p:tav>
                                      </p:tavLst>
                                    </p:anim>
                                    <p:anim calcmode="lin" valueType="num">
                                      <p:cBhvr additive="base">
                                        <p:cTn id="102" dur="500"/>
                                        <p:tgtEl>
                                          <p:spTgt spid="22"/>
                                        </p:tgtEl>
                                        <p:attrNameLst>
                                          <p:attrName>ppt_y</p:attrName>
                                        </p:attrNameLst>
                                      </p:cBhvr>
                                      <p:tavLst>
                                        <p:tav tm="0">
                                          <p:val>
                                            <p:strVal val="ppt_y"/>
                                          </p:val>
                                        </p:tav>
                                        <p:tav tm="100000">
                                          <p:val>
                                            <p:strVal val="1+ppt_h/2"/>
                                          </p:val>
                                        </p:tav>
                                      </p:tavLst>
                                    </p:anim>
                                    <p:set>
                                      <p:cBhvr>
                                        <p:cTn id="103" dur="1" fill="hold">
                                          <p:stCondLst>
                                            <p:cond delay="499"/>
                                          </p:stCondLst>
                                        </p:cTn>
                                        <p:tgtEl>
                                          <p:spTgt spid="2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23"/>
                                        </p:tgtEl>
                                        <p:attrNameLst>
                                          <p:attrName>ppt_x</p:attrName>
                                        </p:attrNameLst>
                                      </p:cBhvr>
                                      <p:tavLst>
                                        <p:tav tm="0">
                                          <p:val>
                                            <p:strVal val="ppt_x"/>
                                          </p:val>
                                        </p:tav>
                                        <p:tav tm="100000">
                                          <p:val>
                                            <p:strVal val="ppt_x"/>
                                          </p:val>
                                        </p:tav>
                                      </p:tavLst>
                                    </p:anim>
                                    <p:anim calcmode="lin" valueType="num">
                                      <p:cBhvr additive="base">
                                        <p:cTn id="106" dur="500"/>
                                        <p:tgtEl>
                                          <p:spTgt spid="23"/>
                                        </p:tgtEl>
                                        <p:attrNameLst>
                                          <p:attrName>ppt_y</p:attrName>
                                        </p:attrNameLst>
                                      </p:cBhvr>
                                      <p:tavLst>
                                        <p:tav tm="0">
                                          <p:val>
                                            <p:strVal val="ppt_y"/>
                                          </p:val>
                                        </p:tav>
                                        <p:tav tm="100000">
                                          <p:val>
                                            <p:strVal val="1+ppt_h/2"/>
                                          </p:val>
                                        </p:tav>
                                      </p:tavLst>
                                    </p:anim>
                                    <p:set>
                                      <p:cBhvr>
                                        <p:cTn id="107" dur="1" fill="hold">
                                          <p:stCondLst>
                                            <p:cond delay="499"/>
                                          </p:stCondLst>
                                        </p:cTn>
                                        <p:tgtEl>
                                          <p:spTgt spid="23"/>
                                        </p:tgtEl>
                                        <p:attrNameLst>
                                          <p:attrName>style.visibility</p:attrName>
                                        </p:attrNameLst>
                                      </p:cBhvr>
                                      <p:to>
                                        <p:strVal val="hidden"/>
                                      </p:to>
                                    </p:set>
                                  </p:childTnLst>
                                </p:cTn>
                              </p:par>
                              <p:par>
                                <p:cTn id="108" presetID="2" presetClass="exit" presetSubtype="4" fill="hold" grpId="1" nodeType="withEffect">
                                  <p:stCondLst>
                                    <p:cond delay="0"/>
                                  </p:stCondLst>
                                  <p:childTnLst>
                                    <p:anim calcmode="lin" valueType="num">
                                      <p:cBhvr additive="base">
                                        <p:cTn id="109" dur="500"/>
                                        <p:tgtEl>
                                          <p:spTgt spid="17"/>
                                        </p:tgtEl>
                                        <p:attrNameLst>
                                          <p:attrName>ppt_x</p:attrName>
                                        </p:attrNameLst>
                                      </p:cBhvr>
                                      <p:tavLst>
                                        <p:tav tm="0">
                                          <p:val>
                                            <p:strVal val="ppt_x"/>
                                          </p:val>
                                        </p:tav>
                                        <p:tav tm="100000">
                                          <p:val>
                                            <p:strVal val="ppt_x"/>
                                          </p:val>
                                        </p:tav>
                                      </p:tavLst>
                                    </p:anim>
                                    <p:anim calcmode="lin" valueType="num">
                                      <p:cBhvr additive="base">
                                        <p:cTn id="110" dur="500"/>
                                        <p:tgtEl>
                                          <p:spTgt spid="17"/>
                                        </p:tgtEl>
                                        <p:attrNameLst>
                                          <p:attrName>ppt_y</p:attrName>
                                        </p:attrNameLst>
                                      </p:cBhvr>
                                      <p:tavLst>
                                        <p:tav tm="0">
                                          <p:val>
                                            <p:strVal val="ppt_y"/>
                                          </p:val>
                                        </p:tav>
                                        <p:tav tm="100000">
                                          <p:val>
                                            <p:strVal val="1+ppt_h/2"/>
                                          </p:val>
                                        </p:tav>
                                      </p:tavLst>
                                    </p:anim>
                                    <p:set>
                                      <p:cBhvr>
                                        <p:cTn id="11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4" grpId="0" animBg="1"/>
      <p:bldP spid="14" grpId="1" animBg="1"/>
      <p:bldP spid="17" grpId="0" animBg="1"/>
      <p:bldP spid="17" grpId="1" animBg="1"/>
      <p:bldP spid="18" grpId="0"/>
      <p:bldP spid="18" grpId="1"/>
      <p:bldP spid="19" grpId="0" animBg="1"/>
      <p:bldP spid="19" grpId="1" animBg="1"/>
      <p:bldP spid="20" grpId="0"/>
      <p:bldP spid="20" grpId="1"/>
      <p:bldP spid="21" grpId="0"/>
      <p:bldP spid="21" grpId="1"/>
      <p:bldP spid="22" grpId="0"/>
      <p:bldP spid="22" grpId="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Mes documents\Wifi2 copie.jpg"/>
          <p:cNvPicPr>
            <a:picLocks noChangeAspect="1" noChangeArrowheads="1"/>
          </p:cNvPicPr>
          <p:nvPr/>
        </p:nvPicPr>
        <p:blipFill>
          <a:blip r:embed="rId2" cstate="print"/>
          <a:srcRect/>
          <a:stretch>
            <a:fillRect/>
          </a:stretch>
        </p:blipFill>
        <p:spPr bwMode="auto">
          <a:xfrm>
            <a:off x="2786050" y="1214422"/>
            <a:ext cx="5495259" cy="4925452"/>
          </a:xfrm>
          <a:prstGeom prst="rect">
            <a:avLst/>
          </a:prstGeom>
          <a:noFill/>
        </p:spPr>
      </p:pic>
      <p:sp>
        <p:nvSpPr>
          <p:cNvPr id="2" name="Titre 1"/>
          <p:cNvSpPr>
            <a:spLocks noGrp="1"/>
          </p:cNvSpPr>
          <p:nvPr>
            <p:ph type="title"/>
          </p:nvPr>
        </p:nvSpPr>
        <p:spPr/>
        <p:txBody>
          <a:bodyPr>
            <a:normAutofit fontScale="90000"/>
          </a:bodyPr>
          <a:lstStyle/>
          <a:p>
            <a:r>
              <a:rPr lang="fr-FR" dirty="0" smtClean="0"/>
              <a:t>Le modèle Actuel </a:t>
            </a:r>
            <a:br>
              <a:rPr lang="fr-FR" dirty="0" smtClean="0"/>
            </a:br>
            <a:r>
              <a:rPr lang="fr-FR" dirty="0" smtClean="0"/>
              <a:t>Juin 2008</a:t>
            </a:r>
            <a:endParaRPr lang="fr-FR" dirty="0"/>
          </a:p>
        </p:txBody>
      </p:sp>
      <p:sp>
        <p:nvSpPr>
          <p:cNvPr id="21" name="ZoneTexte 20"/>
          <p:cNvSpPr txBox="1"/>
          <p:nvPr/>
        </p:nvSpPr>
        <p:spPr>
          <a:xfrm>
            <a:off x="0" y="4357694"/>
            <a:ext cx="5286380" cy="646331"/>
          </a:xfrm>
          <a:prstGeom prst="rect">
            <a:avLst/>
          </a:prstGeom>
          <a:noFill/>
        </p:spPr>
        <p:txBody>
          <a:bodyPr wrap="square" rtlCol="0">
            <a:spAutoFit/>
          </a:bodyPr>
          <a:lstStyle/>
          <a:p>
            <a:r>
              <a:rPr lang="fr-FR" dirty="0" smtClean="0"/>
              <a:t>Fonction Routage – Gestion des abonnés</a:t>
            </a:r>
          </a:p>
          <a:p>
            <a:r>
              <a:rPr lang="fr-FR" dirty="0" smtClean="0"/>
              <a:t> et des Logs</a:t>
            </a:r>
          </a:p>
        </p:txBody>
      </p:sp>
      <p:sp>
        <p:nvSpPr>
          <p:cNvPr id="24" name="Rectangle 23"/>
          <p:cNvSpPr/>
          <p:nvPr/>
        </p:nvSpPr>
        <p:spPr>
          <a:xfrm>
            <a:off x="5929322" y="4786322"/>
            <a:ext cx="2286016" cy="1357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0" y="4929198"/>
            <a:ext cx="5976316" cy="1200329"/>
          </a:xfrm>
          <a:prstGeom prst="rect">
            <a:avLst/>
          </a:prstGeom>
          <a:noFill/>
        </p:spPr>
        <p:txBody>
          <a:bodyPr wrap="none" rtlCol="0">
            <a:spAutoFit/>
          </a:bodyPr>
          <a:lstStyle/>
          <a:p>
            <a:r>
              <a:rPr lang="fr-FR" dirty="0" smtClean="0"/>
              <a:t>L’architecture du réseau a permis un changement</a:t>
            </a:r>
          </a:p>
          <a:p>
            <a:r>
              <a:rPr lang="fr-FR" dirty="0" smtClean="0"/>
              <a:t>rapide de la passerelle d’origine par un modèle Pro</a:t>
            </a:r>
          </a:p>
          <a:p>
            <a:r>
              <a:rPr lang="fr-FR" dirty="0" smtClean="0"/>
              <a:t>entièrement programmé</a:t>
            </a:r>
          </a:p>
          <a:p>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slide(fromBottom)">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lide(fromBottom)">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6858016" y="4857760"/>
            <a:ext cx="2000367" cy="1500197"/>
          </a:xfrm>
          <a:prstGeom prst="rect">
            <a:avLst/>
          </a:prstGeom>
          <a:noFill/>
          <a:ln w="9525">
            <a:noFill/>
            <a:miter lim="800000"/>
            <a:headEnd/>
            <a:tailEnd/>
          </a:ln>
          <a:effectLst/>
        </p:spPr>
      </p:pic>
      <p:sp>
        <p:nvSpPr>
          <p:cNvPr id="2" name="Espace réservé du contenu 1"/>
          <p:cNvSpPr>
            <a:spLocks noGrp="1"/>
          </p:cNvSpPr>
          <p:nvPr>
            <p:ph idx="1"/>
          </p:nvPr>
        </p:nvSpPr>
        <p:spPr/>
        <p:txBody>
          <a:bodyPr>
            <a:normAutofit/>
          </a:bodyPr>
          <a:lstStyle/>
          <a:p>
            <a:pPr>
              <a:buNone/>
            </a:pPr>
            <a:r>
              <a:rPr lang="fr-FR" sz="1800" dirty="0" smtClean="0"/>
              <a:t>Un nombre important d’appareils communiquant peuvent être utilisés.</a:t>
            </a:r>
            <a:endParaRPr lang="fr-FR" sz="1800" dirty="0"/>
          </a:p>
        </p:txBody>
      </p:sp>
      <p:sp>
        <p:nvSpPr>
          <p:cNvPr id="3" name="Titre 2"/>
          <p:cNvSpPr>
            <a:spLocks noGrp="1"/>
          </p:cNvSpPr>
          <p:nvPr>
            <p:ph type="title"/>
          </p:nvPr>
        </p:nvSpPr>
        <p:spPr/>
        <p:txBody>
          <a:bodyPr/>
          <a:lstStyle/>
          <a:p>
            <a:r>
              <a:rPr lang="fr-FR" dirty="0" smtClean="0"/>
              <a:t>Chez L’abonné</a:t>
            </a:r>
            <a:endParaRPr lang="fr-FR" dirty="0"/>
          </a:p>
        </p:txBody>
      </p:sp>
      <p:pic>
        <p:nvPicPr>
          <p:cNvPr id="46084" name="Picture 4"/>
          <p:cNvPicPr>
            <a:picLocks noChangeAspect="1" noChangeArrowheads="1"/>
          </p:cNvPicPr>
          <p:nvPr/>
        </p:nvPicPr>
        <p:blipFill>
          <a:blip r:embed="rId3" cstate="print"/>
          <a:srcRect/>
          <a:stretch>
            <a:fillRect/>
          </a:stretch>
        </p:blipFill>
        <p:spPr bwMode="auto">
          <a:xfrm>
            <a:off x="5572132" y="4500570"/>
            <a:ext cx="1143008" cy="1143008"/>
          </a:xfrm>
          <a:prstGeom prst="rect">
            <a:avLst/>
          </a:prstGeom>
          <a:noFill/>
          <a:ln w="9525">
            <a:noFill/>
            <a:miter lim="800000"/>
            <a:headEnd/>
            <a:tailEnd/>
          </a:ln>
          <a:effectLst/>
        </p:spPr>
      </p:pic>
      <p:pic>
        <p:nvPicPr>
          <p:cNvPr id="46085" name="Picture 5"/>
          <p:cNvPicPr>
            <a:picLocks noChangeAspect="1" noChangeArrowheads="1"/>
          </p:cNvPicPr>
          <p:nvPr/>
        </p:nvPicPr>
        <p:blipFill>
          <a:blip r:embed="rId4" cstate="print"/>
          <a:srcRect/>
          <a:stretch>
            <a:fillRect/>
          </a:stretch>
        </p:blipFill>
        <p:spPr bwMode="auto">
          <a:xfrm>
            <a:off x="2643174" y="3571876"/>
            <a:ext cx="1871313" cy="1406516"/>
          </a:xfrm>
          <a:prstGeom prst="rect">
            <a:avLst/>
          </a:prstGeom>
          <a:noFill/>
          <a:ln w="9525">
            <a:noFill/>
            <a:miter lim="800000"/>
            <a:headEnd/>
            <a:tailEnd/>
          </a:ln>
          <a:effectLst/>
        </p:spPr>
      </p:pic>
      <p:pic>
        <p:nvPicPr>
          <p:cNvPr id="46089" name="Picture 9"/>
          <p:cNvPicPr>
            <a:picLocks noChangeAspect="1" noChangeArrowheads="1"/>
          </p:cNvPicPr>
          <p:nvPr/>
        </p:nvPicPr>
        <p:blipFill>
          <a:blip r:embed="rId5" cstate="print"/>
          <a:srcRect/>
          <a:stretch>
            <a:fillRect/>
          </a:stretch>
        </p:blipFill>
        <p:spPr bwMode="auto">
          <a:xfrm>
            <a:off x="4714876" y="4500570"/>
            <a:ext cx="928694" cy="928694"/>
          </a:xfrm>
          <a:prstGeom prst="rect">
            <a:avLst/>
          </a:prstGeom>
          <a:noFill/>
          <a:ln w="9525">
            <a:noFill/>
            <a:miter lim="800000"/>
            <a:headEnd/>
            <a:tailEnd/>
          </a:ln>
          <a:effectLst/>
        </p:spPr>
      </p:pic>
      <p:pic>
        <p:nvPicPr>
          <p:cNvPr id="46091" name="Picture 11" descr="http://www.wirelessnetworkproducts.com/ProductImages/hd26162front.jpg"/>
          <p:cNvPicPr>
            <a:picLocks noChangeAspect="1" noChangeArrowheads="1"/>
          </p:cNvPicPr>
          <p:nvPr/>
        </p:nvPicPr>
        <p:blipFill>
          <a:blip r:embed="rId6" cstate="print"/>
          <a:srcRect/>
          <a:stretch>
            <a:fillRect/>
          </a:stretch>
        </p:blipFill>
        <p:spPr bwMode="auto">
          <a:xfrm>
            <a:off x="714348" y="4357694"/>
            <a:ext cx="1192140" cy="1590655"/>
          </a:xfrm>
          <a:prstGeom prst="rect">
            <a:avLst/>
          </a:prstGeom>
          <a:noFill/>
        </p:spPr>
      </p:pic>
      <p:pic>
        <p:nvPicPr>
          <p:cNvPr id="46093" name="Picture 13" descr="http://www.journaldugeek.com/images/2007_10/mouse-computer-masterpiecev950sv1.jpg"/>
          <p:cNvPicPr>
            <a:picLocks noChangeAspect="1" noChangeArrowheads="1"/>
          </p:cNvPicPr>
          <p:nvPr/>
        </p:nvPicPr>
        <p:blipFill>
          <a:blip r:embed="rId7" cstate="print"/>
          <a:srcRect/>
          <a:stretch>
            <a:fillRect/>
          </a:stretch>
        </p:blipFill>
        <p:spPr bwMode="auto">
          <a:xfrm>
            <a:off x="5286380" y="3000372"/>
            <a:ext cx="1600183" cy="1047739"/>
          </a:xfrm>
          <a:prstGeom prst="rect">
            <a:avLst/>
          </a:prstGeom>
          <a:noFill/>
        </p:spPr>
      </p:pic>
      <p:pic>
        <p:nvPicPr>
          <p:cNvPr id="46095" name="Picture 15" descr="http://www.dalixaudio.com/wifi/images/maj/SD19.jpg"/>
          <p:cNvPicPr>
            <a:picLocks noChangeAspect="1" noChangeArrowheads="1"/>
          </p:cNvPicPr>
          <p:nvPr/>
        </p:nvPicPr>
        <p:blipFill>
          <a:blip r:embed="rId8" cstate="print"/>
          <a:srcRect/>
          <a:stretch>
            <a:fillRect/>
          </a:stretch>
        </p:blipFill>
        <p:spPr bwMode="auto">
          <a:xfrm>
            <a:off x="428596" y="2643182"/>
            <a:ext cx="1809762" cy="1357322"/>
          </a:xfrm>
          <a:prstGeom prst="rect">
            <a:avLst/>
          </a:prstGeom>
          <a:noFill/>
        </p:spPr>
      </p:pic>
      <p:pic>
        <p:nvPicPr>
          <p:cNvPr id="46088" name="Picture 8"/>
          <p:cNvPicPr>
            <a:picLocks noChangeAspect="1" noChangeArrowheads="1"/>
          </p:cNvPicPr>
          <p:nvPr/>
        </p:nvPicPr>
        <p:blipFill>
          <a:blip r:embed="rId9" cstate="print"/>
          <a:srcRect/>
          <a:stretch>
            <a:fillRect/>
          </a:stretch>
        </p:blipFill>
        <p:spPr bwMode="auto">
          <a:xfrm>
            <a:off x="7337981" y="2786058"/>
            <a:ext cx="1663175" cy="2214554"/>
          </a:xfrm>
          <a:prstGeom prst="rect">
            <a:avLst/>
          </a:prstGeom>
          <a:noFill/>
          <a:ln w="9525">
            <a:noFill/>
            <a:miter lim="800000"/>
            <a:headEnd/>
            <a:tailEnd/>
          </a:ln>
          <a:effectLst/>
        </p:spPr>
      </p:pic>
      <p:cxnSp>
        <p:nvCxnSpPr>
          <p:cNvPr id="16" name="Connecteur droit 15"/>
          <p:cNvCxnSpPr>
            <a:stCxn id="46095" idx="3"/>
          </p:cNvCxnSpPr>
          <p:nvPr/>
        </p:nvCxnSpPr>
        <p:spPr>
          <a:xfrm>
            <a:off x="2238358" y="3321843"/>
            <a:ext cx="762006" cy="964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46091" idx="3"/>
          </p:cNvCxnSpPr>
          <p:nvPr/>
        </p:nvCxnSpPr>
        <p:spPr>
          <a:xfrm flipV="1">
            <a:off x="1906488" y="4572008"/>
            <a:ext cx="1093876" cy="581014"/>
          </a:xfrm>
          <a:prstGeom prst="line">
            <a:avLst/>
          </a:prstGeom>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4429124" y="2357430"/>
            <a:ext cx="4714876" cy="45005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p:cNvCxnSpPr/>
          <p:nvPr/>
        </p:nvCxnSpPr>
        <p:spPr>
          <a:xfrm flipV="1">
            <a:off x="4214810" y="3929066"/>
            <a:ext cx="1143008" cy="5000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6200000" flipH="1">
            <a:off x="4179091" y="4464851"/>
            <a:ext cx="71438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5429256" y="5214950"/>
            <a:ext cx="35719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4214810" y="4357694"/>
            <a:ext cx="3357586" cy="71438"/>
          </a:xfrm>
          <a:prstGeom prst="line">
            <a:avLst/>
          </a:prstGeom>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499672" y="5929330"/>
            <a:ext cx="1587294" cy="369332"/>
          </a:xfrm>
          <a:prstGeom prst="rect">
            <a:avLst/>
          </a:prstGeom>
          <a:noFill/>
        </p:spPr>
        <p:txBody>
          <a:bodyPr wrap="none" rtlCol="0">
            <a:spAutoFit/>
          </a:bodyPr>
          <a:lstStyle/>
          <a:p>
            <a:r>
              <a:rPr lang="fr-FR" dirty="0" smtClean="0"/>
              <a:t>Réseau Privé</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0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0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0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0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0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81328"/>
            <a:ext cx="8229600" cy="3947936"/>
          </a:xfrm>
        </p:spPr>
        <p:txBody>
          <a:bodyPr>
            <a:normAutofit fontScale="70000" lnSpcReduction="20000"/>
          </a:bodyPr>
          <a:lstStyle/>
          <a:p>
            <a:pPr lvl="0"/>
            <a:r>
              <a:rPr lang="fr-FR" sz="1900" dirty="0" smtClean="0"/>
              <a:t>En 2001: </a:t>
            </a:r>
            <a:r>
              <a:rPr lang="fr-FR" sz="1900" dirty="0" smtClean="0"/>
              <a:t>D</a:t>
            </a:r>
            <a:r>
              <a:rPr lang="fr-FR" sz="1900" dirty="0" smtClean="0"/>
              <a:t>ésir </a:t>
            </a:r>
            <a:r>
              <a:rPr lang="fr-FR" sz="1900" dirty="0" smtClean="0"/>
              <a:t>utopique de créer un réseau WIFI pour partager une connexion ADSL 1 Méga entre «  Sarlat « Les </a:t>
            </a:r>
            <a:r>
              <a:rPr lang="fr-FR" sz="1900" dirty="0" err="1" smtClean="0"/>
              <a:t>Pechs</a:t>
            </a:r>
            <a:r>
              <a:rPr lang="fr-FR" sz="1900" dirty="0" smtClean="0"/>
              <a:t> » -&gt; </a:t>
            </a:r>
            <a:r>
              <a:rPr lang="fr-FR" sz="1900" dirty="0" err="1" smtClean="0"/>
              <a:t>Marcillac</a:t>
            </a:r>
            <a:r>
              <a:rPr lang="fr-FR" sz="1900" dirty="0" smtClean="0"/>
              <a:t> St Quentin -&gt; </a:t>
            </a:r>
            <a:r>
              <a:rPr lang="fr-FR" sz="1900" dirty="0" err="1" smtClean="0"/>
              <a:t>Calviac</a:t>
            </a:r>
            <a:r>
              <a:rPr lang="fr-FR" sz="1900" dirty="0" smtClean="0"/>
              <a:t> en Périgord « </a:t>
            </a:r>
            <a:r>
              <a:rPr lang="fr-FR" sz="1900" dirty="0" err="1" smtClean="0"/>
              <a:t>Braulen</a:t>
            </a:r>
            <a:r>
              <a:rPr lang="fr-FR" sz="1900" dirty="0" smtClean="0"/>
              <a:t> Haut » .</a:t>
            </a:r>
          </a:p>
          <a:p>
            <a:pPr lvl="0"/>
            <a:endParaRPr lang="fr-FR" sz="1900" dirty="0" smtClean="0"/>
          </a:p>
          <a:p>
            <a:pPr lvl="0"/>
            <a:r>
              <a:rPr lang="fr-FR" sz="1900" dirty="0" smtClean="0"/>
              <a:t>En 2004 : Quelques expérimentions WIFI prometteuses avec du matériel de prêt, mais pas de couverture ADSL encore à proximité.</a:t>
            </a:r>
          </a:p>
          <a:p>
            <a:pPr lvl="0"/>
            <a:r>
              <a:rPr lang="fr-FR" sz="1900" dirty="0" smtClean="0"/>
              <a:t>Septembre 2005 : Mise en place du DSLAM à Sainte </a:t>
            </a:r>
            <a:r>
              <a:rPr lang="fr-FR" sz="1900" dirty="0" err="1" smtClean="0"/>
              <a:t>Nathalène</a:t>
            </a:r>
            <a:r>
              <a:rPr lang="fr-FR" sz="1900" dirty="0" smtClean="0"/>
              <a:t>.</a:t>
            </a:r>
          </a:p>
          <a:p>
            <a:pPr lvl="0"/>
            <a:endParaRPr lang="fr-FR" sz="1900" dirty="0" smtClean="0"/>
          </a:p>
          <a:p>
            <a:pPr lvl="0"/>
            <a:r>
              <a:rPr lang="fr-FR" sz="1900" dirty="0" smtClean="0"/>
              <a:t>Aout 2006 : Création de mon entreprise, l’absence de haut débit est un handicap sérieux. </a:t>
            </a:r>
          </a:p>
          <a:p>
            <a:pPr lvl="0"/>
            <a:endParaRPr lang="fr-FR" sz="1900" dirty="0" smtClean="0"/>
          </a:p>
          <a:p>
            <a:pPr lvl="0"/>
            <a:r>
              <a:rPr lang="fr-FR" sz="1900" dirty="0" smtClean="0"/>
              <a:t>Fin aout 2006 : Pour les besoins d’une association, un lien WIFI de 400 mètres est mis en place avec divers matériels de récupération. Devant les résultats très intéressants et le besoin urgent d’un accès haut débit; le projet est lancé. Les 40 km du trajet retour me permettent de concevoir 90 % du modèle du futur Réseau.</a:t>
            </a:r>
          </a:p>
          <a:p>
            <a:pPr lvl="0"/>
            <a:endParaRPr lang="fr-FR" sz="1900" dirty="0" smtClean="0"/>
          </a:p>
          <a:p>
            <a:pPr lvl="0"/>
            <a:r>
              <a:rPr lang="fr-FR" sz="1900" dirty="0" smtClean="0"/>
              <a:t>Septembre Octobre 2006 : Achat de routeurs afin de mener des expérimentations en atelier  Validation du modèle réseau de collecte ADSL – Visite  d’une autre installation à Verdon.  </a:t>
            </a:r>
          </a:p>
          <a:p>
            <a:endParaRPr lang="fr-FR" dirty="0"/>
          </a:p>
        </p:txBody>
      </p:sp>
      <p:sp>
        <p:nvSpPr>
          <p:cNvPr id="2" name="Titre 1"/>
          <p:cNvSpPr>
            <a:spLocks noGrp="1"/>
          </p:cNvSpPr>
          <p:nvPr>
            <p:ph type="title"/>
          </p:nvPr>
        </p:nvSpPr>
        <p:spPr/>
        <p:txBody>
          <a:bodyPr>
            <a:noAutofit/>
          </a:bodyPr>
          <a:lstStyle/>
          <a:p>
            <a:pPr lvl="0"/>
            <a:r>
              <a:rPr lang="fr-FR" sz="3100" dirty="0" smtClean="0"/>
              <a:t>Les Origines et le Déroulement du projet : l’Etude :</a:t>
            </a:r>
            <a:endParaRPr lang="fr-FR" sz="3100" dirty="0"/>
          </a:p>
        </p:txBody>
      </p:sp>
      <p:pic>
        <p:nvPicPr>
          <p:cNvPr id="27650" name="Picture 2" descr="http://verdon-perigord.fr/IMG/cache-350x228/groupesarlat-350x228-350x228.jpg"/>
          <p:cNvPicPr>
            <a:picLocks noChangeAspect="1" noChangeArrowheads="1"/>
          </p:cNvPicPr>
          <p:nvPr/>
        </p:nvPicPr>
        <p:blipFill>
          <a:blip r:embed="rId2" cstate="print"/>
          <a:srcRect/>
          <a:stretch>
            <a:fillRect/>
          </a:stretch>
        </p:blipFill>
        <p:spPr bwMode="auto">
          <a:xfrm>
            <a:off x="1857356" y="4643446"/>
            <a:ext cx="3000396" cy="1954545"/>
          </a:xfrm>
          <a:prstGeom prst="rect">
            <a:avLst/>
          </a:prstGeom>
          <a:noFill/>
        </p:spPr>
      </p:pic>
      <p:pic>
        <p:nvPicPr>
          <p:cNvPr id="27652" name="Picture 4" descr="http://verdon-perigord.fr/IMG/cache-400x352/resurrection-400x352-400x352.jpg"/>
          <p:cNvPicPr>
            <a:picLocks noChangeAspect="1" noChangeArrowheads="1"/>
          </p:cNvPicPr>
          <p:nvPr/>
        </p:nvPicPr>
        <p:blipFill>
          <a:blip r:embed="rId3" cstate="print"/>
          <a:srcRect/>
          <a:stretch>
            <a:fillRect/>
          </a:stretch>
        </p:blipFill>
        <p:spPr bwMode="auto">
          <a:xfrm>
            <a:off x="4929190" y="4643446"/>
            <a:ext cx="2191847" cy="1928826"/>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81329"/>
            <a:ext cx="8229600" cy="947540"/>
          </a:xfrm>
        </p:spPr>
        <p:txBody>
          <a:bodyPr>
            <a:normAutofit/>
          </a:bodyPr>
          <a:lstStyle/>
          <a:p>
            <a:pPr lvl="0"/>
            <a:r>
              <a:rPr lang="fr-FR" sz="1300" dirty="0" smtClean="0"/>
              <a:t>Le 08 novembre 2006 : Réception de deux antennes </a:t>
            </a:r>
            <a:r>
              <a:rPr lang="fr-FR" sz="1300" dirty="0" err="1" smtClean="0"/>
              <a:t>Yagi</a:t>
            </a:r>
            <a:r>
              <a:rPr lang="fr-FR" sz="1300" dirty="0" smtClean="0"/>
              <a:t> 20 dB. Le soir même établissement de la première liaison de 2,5 km avec un débit optimal de 6 </a:t>
            </a:r>
            <a:r>
              <a:rPr lang="fr-FR" sz="1300" dirty="0" smtClean="0"/>
              <a:t>Mégas </a:t>
            </a:r>
            <a:r>
              <a:rPr lang="fr-FR" sz="1300" dirty="0" smtClean="0"/>
              <a:t>et 2,5 </a:t>
            </a:r>
            <a:r>
              <a:rPr lang="fr-FR" sz="1300" dirty="0" smtClean="0"/>
              <a:t>Mégas </a:t>
            </a:r>
            <a:r>
              <a:rPr lang="fr-FR" sz="1300" dirty="0" smtClean="0"/>
              <a:t>vers l’entreprise . Les tests sont totalement concluants malgré le peu de moyens mis en œuvre. Le Haut Débit est enfin là !</a:t>
            </a:r>
          </a:p>
          <a:p>
            <a:endParaRPr lang="fr-FR" dirty="0"/>
          </a:p>
        </p:txBody>
      </p:sp>
      <p:sp>
        <p:nvSpPr>
          <p:cNvPr id="2" name="Titre 1"/>
          <p:cNvSpPr>
            <a:spLocks noGrp="1"/>
          </p:cNvSpPr>
          <p:nvPr>
            <p:ph type="title"/>
          </p:nvPr>
        </p:nvSpPr>
        <p:spPr/>
        <p:txBody>
          <a:bodyPr>
            <a:normAutofit/>
          </a:bodyPr>
          <a:lstStyle/>
          <a:p>
            <a:pPr lvl="0"/>
            <a:r>
              <a:rPr lang="fr-FR" sz="3100" dirty="0" smtClean="0"/>
              <a:t>Les origines et le déroulement du projet : Les Expérimentations</a:t>
            </a:r>
            <a:endParaRPr lang="fr-FR" sz="3100" dirty="0"/>
          </a:p>
        </p:txBody>
      </p:sp>
      <p:pic>
        <p:nvPicPr>
          <p:cNvPr id="47113" name="Picture 9" descr="G:\Epérimentations\03.JPG"/>
          <p:cNvPicPr>
            <a:picLocks noChangeAspect="1" noChangeArrowheads="1"/>
          </p:cNvPicPr>
          <p:nvPr/>
        </p:nvPicPr>
        <p:blipFill>
          <a:blip r:embed="rId2" cstate="print"/>
          <a:srcRect/>
          <a:stretch>
            <a:fillRect/>
          </a:stretch>
        </p:blipFill>
        <p:spPr bwMode="auto">
          <a:xfrm>
            <a:off x="357158" y="2571744"/>
            <a:ext cx="4054458" cy="3040843"/>
          </a:xfrm>
          <a:prstGeom prst="rect">
            <a:avLst/>
          </a:prstGeom>
          <a:noFill/>
        </p:spPr>
      </p:pic>
      <p:pic>
        <p:nvPicPr>
          <p:cNvPr id="47114" name="Picture 10" descr="G:\Epérimentations\10.JPG"/>
          <p:cNvPicPr>
            <a:picLocks noChangeAspect="1" noChangeArrowheads="1"/>
          </p:cNvPicPr>
          <p:nvPr/>
        </p:nvPicPr>
        <p:blipFill>
          <a:blip r:embed="rId3" cstate="print"/>
          <a:srcRect/>
          <a:stretch>
            <a:fillRect/>
          </a:stretch>
        </p:blipFill>
        <p:spPr bwMode="auto">
          <a:xfrm>
            <a:off x="4786314" y="2786058"/>
            <a:ext cx="4231213" cy="317341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Epérimentations\2\DSC01744.JPG"/>
          <p:cNvPicPr>
            <a:picLocks noChangeAspect="1" noChangeArrowheads="1"/>
          </p:cNvPicPr>
          <p:nvPr/>
        </p:nvPicPr>
        <p:blipFill>
          <a:blip r:embed="rId2" cstate="print"/>
          <a:srcRect/>
          <a:stretch>
            <a:fillRect/>
          </a:stretch>
        </p:blipFill>
        <p:spPr bwMode="auto">
          <a:xfrm>
            <a:off x="285779" y="285728"/>
            <a:ext cx="8572501" cy="6429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b="1" dirty="0" smtClean="0">
                <a:latin typeface="Times New Roman" pitchFamily="18" charset="0"/>
                <a:cs typeface="Times New Roman" pitchFamily="18" charset="0"/>
              </a:rPr>
              <a:t>II - </a:t>
            </a:r>
            <a:r>
              <a:rPr lang="fr-FR" b="1" dirty="0">
                <a:latin typeface="Times New Roman" pitchFamily="18" charset="0"/>
                <a:cs typeface="Times New Roman" pitchFamily="18" charset="0"/>
              </a:rPr>
              <a:t>Le Réseau « </a:t>
            </a:r>
            <a:r>
              <a:rPr lang="fr-FR" b="1" dirty="0" err="1">
                <a:latin typeface="Times New Roman" pitchFamily="18" charset="0"/>
                <a:cs typeface="Times New Roman" pitchFamily="18" charset="0"/>
              </a:rPr>
              <a:t>Braulen</a:t>
            </a:r>
            <a:r>
              <a:rPr lang="fr-FR" b="1" dirty="0">
                <a:latin typeface="Times New Roman" pitchFamily="18" charset="0"/>
                <a:cs typeface="Times New Roman" pitchFamily="18" charset="0"/>
              </a:rPr>
              <a:t> Haut Débit </a:t>
            </a:r>
            <a:r>
              <a:rPr lang="fr-FR" b="1" dirty="0" smtClean="0">
                <a:latin typeface="Times New Roman" pitchFamily="18" charset="0"/>
                <a:cs typeface="Times New Roman" pitchFamily="18" charset="0"/>
              </a:rPr>
              <a:t>»</a:t>
            </a:r>
          </a:p>
          <a:p>
            <a:pPr lvl="0"/>
            <a:endParaRPr lang="fr-FR" dirty="0" smtClean="0"/>
          </a:p>
          <a:p>
            <a:pPr lvl="0"/>
            <a:r>
              <a:rPr lang="fr-FR" sz="2400" dirty="0" smtClean="0"/>
              <a:t>La </a:t>
            </a:r>
            <a:r>
              <a:rPr lang="fr-FR" sz="2400" dirty="0" smtClean="0"/>
              <a:t>problématique </a:t>
            </a:r>
            <a:r>
              <a:rPr lang="fr-FR" sz="2400" dirty="0"/>
              <a:t>des </a:t>
            </a:r>
            <a:r>
              <a:rPr lang="fr-FR" sz="2400" dirty="0" smtClean="0"/>
              <a:t>Zones </a:t>
            </a:r>
            <a:r>
              <a:rPr lang="fr-FR" sz="2400" dirty="0"/>
              <a:t>Blanches</a:t>
            </a:r>
          </a:p>
          <a:p>
            <a:pPr lvl="0"/>
            <a:r>
              <a:rPr lang="fr-FR" sz="2400" dirty="0"/>
              <a:t>Les </a:t>
            </a:r>
            <a:r>
              <a:rPr lang="fr-FR" sz="2400" dirty="0" smtClean="0"/>
              <a:t>différentes </a:t>
            </a:r>
            <a:r>
              <a:rPr lang="fr-FR" sz="2400" dirty="0"/>
              <a:t>solutions alternatives à l’ADSL</a:t>
            </a:r>
          </a:p>
          <a:p>
            <a:pPr lvl="0"/>
            <a:r>
              <a:rPr lang="fr-FR" sz="2400" dirty="0" smtClean="0"/>
              <a:t>Le </a:t>
            </a:r>
            <a:r>
              <a:rPr lang="fr-FR" sz="2400" dirty="0"/>
              <a:t>c</a:t>
            </a:r>
            <a:r>
              <a:rPr lang="fr-FR" sz="2400" dirty="0" smtClean="0"/>
              <a:t>ahier </a:t>
            </a:r>
            <a:r>
              <a:rPr lang="fr-FR" sz="2400" dirty="0"/>
              <a:t>des </a:t>
            </a:r>
            <a:r>
              <a:rPr lang="fr-FR" sz="2400" dirty="0" smtClean="0"/>
              <a:t>charges de « </a:t>
            </a:r>
            <a:r>
              <a:rPr lang="fr-FR" sz="2400" dirty="0" err="1" smtClean="0"/>
              <a:t>Braulen</a:t>
            </a:r>
            <a:r>
              <a:rPr lang="fr-FR" sz="2400" dirty="0" smtClean="0"/>
              <a:t> Haut Débit » </a:t>
            </a:r>
          </a:p>
          <a:p>
            <a:pPr lvl="0"/>
            <a:r>
              <a:rPr lang="fr-FR" sz="2400" dirty="0"/>
              <a:t>La </a:t>
            </a:r>
            <a:r>
              <a:rPr lang="fr-FR" sz="2400" dirty="0" smtClean="0"/>
              <a:t>solution retenue</a:t>
            </a:r>
          </a:p>
          <a:p>
            <a:r>
              <a:rPr lang="fr-FR" sz="2400" dirty="0" err="1" smtClean="0"/>
              <a:t>Braulen</a:t>
            </a:r>
            <a:r>
              <a:rPr lang="fr-FR" sz="2400" dirty="0" smtClean="0"/>
              <a:t> Haut Débit. Un modèle de </a:t>
            </a:r>
            <a:r>
              <a:rPr lang="fr-FR" sz="2400" dirty="0" smtClean="0"/>
              <a:t>réseau évolutif</a:t>
            </a:r>
            <a:endParaRPr lang="fr-FR" sz="2400" dirty="0" smtClean="0"/>
          </a:p>
          <a:p>
            <a:pPr lvl="0"/>
            <a:r>
              <a:rPr lang="fr-FR" sz="2400" dirty="0" smtClean="0"/>
              <a:t>Les origines </a:t>
            </a:r>
            <a:r>
              <a:rPr lang="fr-FR" sz="2400" dirty="0"/>
              <a:t>et </a:t>
            </a:r>
            <a:r>
              <a:rPr lang="fr-FR" sz="2400" dirty="0" smtClean="0"/>
              <a:t>le déroulement </a:t>
            </a:r>
            <a:r>
              <a:rPr lang="fr-FR" sz="2400" dirty="0"/>
              <a:t>du </a:t>
            </a:r>
            <a:r>
              <a:rPr lang="fr-FR" sz="2400" dirty="0" smtClean="0"/>
              <a:t>projet</a:t>
            </a:r>
            <a:endParaRPr lang="fr-FR" sz="2400" dirty="0"/>
          </a:p>
          <a:p>
            <a:pPr lvl="0">
              <a:buNone/>
            </a:pPr>
            <a:endParaRPr lang="fr-FR" dirty="0"/>
          </a:p>
          <a:p>
            <a:endParaRPr lang="fr-FR" dirty="0">
              <a:latin typeface="Times New Roman" pitchFamily="18" charset="0"/>
              <a:cs typeface="Times New Roman" pitchFamily="18" charset="0"/>
            </a:endParaRPr>
          </a:p>
        </p:txBody>
      </p:sp>
      <p:sp>
        <p:nvSpPr>
          <p:cNvPr id="2" name="Titre 1"/>
          <p:cNvSpPr>
            <a:spLocks noGrp="1"/>
          </p:cNvSpPr>
          <p:nvPr>
            <p:ph type="title"/>
          </p:nvPr>
        </p:nvSpPr>
        <p:spPr/>
        <p:txBody>
          <a:bodyPr>
            <a:normAutofit/>
          </a:bodyPr>
          <a:lstStyle/>
          <a:p>
            <a:r>
              <a:rPr lang="fr-FR" dirty="0" smtClean="0"/>
              <a:t>Plan de la présentation</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b="1" dirty="0" smtClean="0">
                <a:latin typeface="Times New Roman" pitchFamily="18" charset="0"/>
                <a:cs typeface="Times New Roman" pitchFamily="18" charset="0"/>
              </a:rPr>
              <a:t>III – Le Réseau en Pratique</a:t>
            </a:r>
          </a:p>
          <a:p>
            <a:pPr algn="ctr">
              <a:buNone/>
            </a:pPr>
            <a:endParaRPr lang="fr-FR" b="1" dirty="0" smtClean="0">
              <a:latin typeface="Times New Roman" pitchFamily="18" charset="0"/>
              <a:cs typeface="Times New Roman" pitchFamily="18" charset="0"/>
            </a:endParaRPr>
          </a:p>
          <a:p>
            <a:r>
              <a:rPr lang="fr-FR" sz="2400" dirty="0" smtClean="0"/>
              <a:t>Les </a:t>
            </a:r>
            <a:r>
              <a:rPr lang="fr-FR" sz="2400" dirty="0" smtClean="0"/>
              <a:t>P</a:t>
            </a:r>
            <a:r>
              <a:rPr lang="fr-FR" sz="2400" dirty="0" smtClean="0"/>
              <a:t>erformances </a:t>
            </a:r>
            <a:r>
              <a:rPr lang="fr-FR" sz="2400" dirty="0" smtClean="0"/>
              <a:t>– Fiabilité – Pérennité </a:t>
            </a:r>
          </a:p>
          <a:p>
            <a:r>
              <a:rPr lang="fr-FR" sz="2400" dirty="0" smtClean="0"/>
              <a:t>Les Utilisateurs </a:t>
            </a:r>
          </a:p>
          <a:p>
            <a:r>
              <a:rPr lang="fr-FR" sz="2400" dirty="0" smtClean="0"/>
              <a:t>La gestion du réseau au jour le jour</a:t>
            </a:r>
          </a:p>
          <a:p>
            <a:r>
              <a:rPr lang="fr-FR" sz="2400" dirty="0" smtClean="0"/>
              <a:t>Les Incidents – Maintenance</a:t>
            </a:r>
          </a:p>
          <a:p>
            <a:r>
              <a:rPr lang="fr-FR" sz="2400" dirty="0" smtClean="0"/>
              <a:t>Les évolutions futures</a:t>
            </a:r>
            <a:endParaRPr lang="fr-FR" sz="2400" dirty="0"/>
          </a:p>
        </p:txBody>
      </p:sp>
      <p:sp>
        <p:nvSpPr>
          <p:cNvPr id="2" name="Titre 1"/>
          <p:cNvSpPr>
            <a:spLocks noGrp="1"/>
          </p:cNvSpPr>
          <p:nvPr>
            <p:ph type="title"/>
          </p:nvPr>
        </p:nvSpPr>
        <p:spPr/>
        <p:txBody>
          <a:bodyPr/>
          <a:lstStyle/>
          <a:p>
            <a:r>
              <a:rPr lang="fr-FR" dirty="0" smtClean="0"/>
              <a:t>Plan de la présentation</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pic>
        <p:nvPicPr>
          <p:cNvPr id="49154" name="Picture 2" descr="G:\Epérimentations\2\DSC01756.JPG"/>
          <p:cNvPicPr>
            <a:picLocks noChangeAspect="1" noChangeArrowheads="1"/>
          </p:cNvPicPr>
          <p:nvPr/>
        </p:nvPicPr>
        <p:blipFill>
          <a:blip r:embed="rId3" cstate="print"/>
          <a:srcRect/>
          <a:stretch>
            <a:fillRect/>
          </a:stretch>
        </p:blipFill>
        <p:spPr bwMode="auto">
          <a:xfrm>
            <a:off x="357217" y="214334"/>
            <a:ext cx="8572501" cy="642937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G:\Epérimentations\2\DSC01766.JPG"/>
          <p:cNvPicPr>
            <a:picLocks noChangeAspect="1" noChangeArrowheads="1"/>
          </p:cNvPicPr>
          <p:nvPr/>
        </p:nvPicPr>
        <p:blipFill>
          <a:blip r:embed="rId2" cstate="print"/>
          <a:srcRect/>
          <a:stretch>
            <a:fillRect/>
          </a:stretch>
        </p:blipFill>
        <p:spPr bwMode="auto">
          <a:xfrm>
            <a:off x="642910" y="2181162"/>
            <a:ext cx="3143272" cy="4191030"/>
          </a:xfrm>
          <a:prstGeom prst="rect">
            <a:avLst/>
          </a:prstGeom>
          <a:noFill/>
        </p:spPr>
      </p:pic>
      <p:sp>
        <p:nvSpPr>
          <p:cNvPr id="3" name="Espace réservé du contenu 2"/>
          <p:cNvSpPr>
            <a:spLocks noGrp="1"/>
          </p:cNvSpPr>
          <p:nvPr>
            <p:ph idx="1"/>
          </p:nvPr>
        </p:nvSpPr>
        <p:spPr>
          <a:xfrm>
            <a:off x="457200" y="1481329"/>
            <a:ext cx="8229600" cy="947540"/>
          </a:xfrm>
        </p:spPr>
        <p:txBody>
          <a:bodyPr>
            <a:normAutofit/>
          </a:bodyPr>
          <a:lstStyle/>
          <a:p>
            <a:pPr lvl="0"/>
            <a:r>
              <a:rPr lang="fr-FR" sz="1400" dirty="0" smtClean="0"/>
              <a:t>Le 09/11/06 adjonction d’un second AP pour éviter le bridage de la connexion le débit est porté à 5 - 6 Mégas </a:t>
            </a:r>
            <a:r>
              <a:rPr lang="fr-FR" sz="1400" dirty="0" smtClean="0"/>
              <a:t>réguliers</a:t>
            </a:r>
            <a:endParaRPr lang="fr-FR" sz="1400" dirty="0" smtClean="0"/>
          </a:p>
          <a:p>
            <a:pPr>
              <a:buNone/>
            </a:pPr>
            <a:endParaRPr lang="fr-FR" dirty="0"/>
          </a:p>
        </p:txBody>
      </p:sp>
      <p:sp>
        <p:nvSpPr>
          <p:cNvPr id="2" name="Titre 1"/>
          <p:cNvSpPr>
            <a:spLocks noGrp="1"/>
          </p:cNvSpPr>
          <p:nvPr>
            <p:ph type="title"/>
          </p:nvPr>
        </p:nvSpPr>
        <p:spPr/>
        <p:txBody>
          <a:bodyPr>
            <a:normAutofit fontScale="90000"/>
          </a:bodyPr>
          <a:lstStyle/>
          <a:p>
            <a:pPr lvl="0"/>
            <a:r>
              <a:rPr lang="fr-FR" dirty="0" smtClean="0"/>
              <a:t>Les Origines et le Déroulement du projet</a:t>
            </a:r>
            <a:endParaRPr lang="fr-FR" dirty="0"/>
          </a:p>
        </p:txBody>
      </p:sp>
      <p:pic>
        <p:nvPicPr>
          <p:cNvPr id="50179" name="Picture 3" descr="G:\Epérimentations\2\DSC01792.JPG"/>
          <p:cNvPicPr>
            <a:picLocks noChangeAspect="1" noChangeArrowheads="1"/>
          </p:cNvPicPr>
          <p:nvPr/>
        </p:nvPicPr>
        <p:blipFill>
          <a:blip r:embed="rId3" cstate="print"/>
          <a:srcRect/>
          <a:stretch>
            <a:fillRect/>
          </a:stretch>
        </p:blipFill>
        <p:spPr bwMode="auto">
          <a:xfrm>
            <a:off x="4500562" y="2571744"/>
            <a:ext cx="4449231" cy="3336923"/>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81329"/>
            <a:ext cx="8229600" cy="947540"/>
          </a:xfrm>
        </p:spPr>
        <p:txBody>
          <a:bodyPr>
            <a:normAutofit/>
          </a:bodyPr>
          <a:lstStyle/>
          <a:p>
            <a:pPr lvl="0"/>
            <a:r>
              <a:rPr lang="fr-FR" sz="1400" dirty="0" smtClean="0"/>
              <a:t>De novembre 2006 à janvier 2007 : En attendant l’installation finale, le système mis en place reste tel quel. L’ensemble est alimenté par un panneau solaire et des batteries </a:t>
            </a:r>
            <a:r>
              <a:rPr lang="fr-FR" sz="1400" dirty="0" smtClean="0"/>
              <a:t>remplacées </a:t>
            </a:r>
            <a:r>
              <a:rPr lang="fr-FR" sz="1400" dirty="0" smtClean="0"/>
              <a:t>une à deux fois par jour.</a:t>
            </a:r>
          </a:p>
          <a:p>
            <a:pPr>
              <a:buNone/>
            </a:pPr>
            <a:endParaRPr lang="fr-FR" dirty="0"/>
          </a:p>
        </p:txBody>
      </p:sp>
      <p:sp>
        <p:nvSpPr>
          <p:cNvPr id="2" name="Titre 1"/>
          <p:cNvSpPr>
            <a:spLocks noGrp="1"/>
          </p:cNvSpPr>
          <p:nvPr>
            <p:ph type="title"/>
          </p:nvPr>
        </p:nvSpPr>
        <p:spPr/>
        <p:txBody>
          <a:bodyPr>
            <a:normAutofit fontScale="90000"/>
          </a:bodyPr>
          <a:lstStyle/>
          <a:p>
            <a:pPr lvl="0"/>
            <a:r>
              <a:rPr lang="fr-FR" sz="3100" dirty="0" smtClean="0"/>
              <a:t>Les Origines et le Déroulement du projet :</a:t>
            </a:r>
            <a:br>
              <a:rPr lang="fr-FR" sz="3100" dirty="0" smtClean="0"/>
            </a:br>
            <a:r>
              <a:rPr lang="fr-FR" sz="3100" dirty="0" smtClean="0"/>
              <a:t>Période </a:t>
            </a:r>
            <a:r>
              <a:rPr lang="fr-FR" sz="3100" dirty="0" smtClean="0"/>
              <a:t>transitoire</a:t>
            </a:r>
            <a:endParaRPr lang="fr-FR" sz="3100" dirty="0"/>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81329"/>
            <a:ext cx="8229600" cy="947540"/>
          </a:xfrm>
        </p:spPr>
        <p:txBody>
          <a:bodyPr>
            <a:normAutofit/>
          </a:bodyPr>
          <a:lstStyle/>
          <a:p>
            <a:pPr lvl="0"/>
            <a:r>
              <a:rPr lang="fr-FR" sz="1900" dirty="0" smtClean="0"/>
              <a:t>Janvier 2007 : Etude et Réalisation des Armoires WIFI</a:t>
            </a:r>
            <a:endParaRPr lang="fr-FR" sz="1900" dirty="0"/>
          </a:p>
        </p:txBody>
      </p:sp>
      <p:sp>
        <p:nvSpPr>
          <p:cNvPr id="2" name="Titre 1"/>
          <p:cNvSpPr>
            <a:spLocks noGrp="1"/>
          </p:cNvSpPr>
          <p:nvPr>
            <p:ph type="title"/>
          </p:nvPr>
        </p:nvSpPr>
        <p:spPr/>
        <p:txBody>
          <a:bodyPr>
            <a:normAutofit/>
          </a:bodyPr>
          <a:lstStyle/>
          <a:p>
            <a:pPr lvl="0"/>
            <a:r>
              <a:rPr lang="fr-FR" sz="3100" dirty="0" smtClean="0"/>
              <a:t>Les Origines et le déroulement du projet :</a:t>
            </a:r>
            <a:br>
              <a:rPr lang="fr-FR" sz="3100" dirty="0" smtClean="0"/>
            </a:br>
            <a:r>
              <a:rPr lang="fr-FR" sz="3100" dirty="0" smtClean="0"/>
              <a:t>Période transitoires</a:t>
            </a:r>
            <a:endParaRPr lang="fr-FR" sz="3100" dirty="0"/>
          </a:p>
        </p:txBody>
      </p:sp>
      <p:pic>
        <p:nvPicPr>
          <p:cNvPr id="78849" name="Picture 1" descr="G:\Armoires\DSC02163-2.JPG"/>
          <p:cNvPicPr>
            <a:picLocks noChangeAspect="1" noChangeArrowheads="1"/>
          </p:cNvPicPr>
          <p:nvPr/>
        </p:nvPicPr>
        <p:blipFill>
          <a:blip r:embed="rId2" cstate="print"/>
          <a:srcRect/>
          <a:stretch>
            <a:fillRect/>
          </a:stretch>
        </p:blipFill>
        <p:spPr bwMode="auto">
          <a:xfrm>
            <a:off x="1357290" y="2794033"/>
            <a:ext cx="2405051" cy="3206735"/>
          </a:xfrm>
          <a:prstGeom prst="rect">
            <a:avLst/>
          </a:prstGeom>
          <a:noFill/>
        </p:spPr>
      </p:pic>
      <p:pic>
        <p:nvPicPr>
          <p:cNvPr id="78850" name="Picture 2" descr="G:\Armoires\DSC02191-2.JPG"/>
          <p:cNvPicPr>
            <a:picLocks noChangeAspect="1" noChangeArrowheads="1"/>
          </p:cNvPicPr>
          <p:nvPr/>
        </p:nvPicPr>
        <p:blipFill>
          <a:blip r:embed="rId3" cstate="print"/>
          <a:srcRect/>
          <a:stretch>
            <a:fillRect/>
          </a:stretch>
        </p:blipFill>
        <p:spPr bwMode="auto">
          <a:xfrm>
            <a:off x="5232802" y="2143116"/>
            <a:ext cx="2411032" cy="321471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sz="1900" dirty="0" smtClean="0"/>
          </a:p>
          <a:p>
            <a:r>
              <a:rPr lang="fr-FR" sz="1900" dirty="0" smtClean="0"/>
              <a:t>Armoire Collecte ADSL</a:t>
            </a:r>
          </a:p>
          <a:p>
            <a:pPr lvl="1"/>
            <a:r>
              <a:rPr lang="fr-FR" sz="1900" dirty="0" smtClean="0"/>
              <a:t>Modem ADSL Pro - Routeur WRT54GL- Système d'alimentation de secours avec 48 h d'autonomie - Système de chauffage 60 Watts</a:t>
            </a:r>
            <a:br>
              <a:rPr lang="fr-FR" sz="1900" dirty="0" smtClean="0"/>
            </a:br>
            <a:r>
              <a:rPr lang="fr-FR" sz="1900" dirty="0" smtClean="0"/>
              <a:t>Capacité : 2 Modems 2 Routeurs </a:t>
            </a:r>
          </a:p>
          <a:p>
            <a:endParaRPr lang="fr-FR" dirty="0"/>
          </a:p>
        </p:txBody>
      </p:sp>
      <p:sp>
        <p:nvSpPr>
          <p:cNvPr id="3" name="Titre 2"/>
          <p:cNvSpPr>
            <a:spLocks noGrp="1"/>
          </p:cNvSpPr>
          <p:nvPr>
            <p:ph type="title"/>
          </p:nvPr>
        </p:nvSpPr>
        <p:spPr/>
        <p:txBody>
          <a:bodyPr>
            <a:normAutofit/>
          </a:bodyPr>
          <a:lstStyle/>
          <a:p>
            <a:r>
              <a:rPr lang="fr-FR" dirty="0" smtClean="0"/>
              <a:t>Les Armoires…</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b="1" dirty="0" smtClean="0">
                <a:latin typeface="Times New Roman" pitchFamily="18" charset="0"/>
                <a:cs typeface="Times New Roman" pitchFamily="18" charset="0"/>
              </a:rPr>
              <a:t>IV – Le Bilan</a:t>
            </a:r>
          </a:p>
          <a:p>
            <a:pPr algn="ctr">
              <a:buNone/>
            </a:pPr>
            <a:endParaRPr lang="fr-FR" b="1" dirty="0">
              <a:latin typeface="Times New Roman" pitchFamily="18" charset="0"/>
              <a:cs typeface="Times New Roman" pitchFamily="18" charset="0"/>
            </a:endParaRPr>
          </a:p>
          <a:p>
            <a:r>
              <a:rPr lang="fr-FR" sz="2400" dirty="0" smtClean="0"/>
              <a:t>L’investissement</a:t>
            </a:r>
          </a:p>
          <a:p>
            <a:r>
              <a:rPr lang="fr-FR" sz="2400" dirty="0" smtClean="0"/>
              <a:t>Les retombées</a:t>
            </a:r>
          </a:p>
          <a:p>
            <a:r>
              <a:rPr lang="fr-FR" sz="2400" dirty="0" smtClean="0"/>
              <a:t>Quel futur pour les réseaux WIFI ?</a:t>
            </a:r>
            <a:endParaRPr lang="fr-FR" sz="2400" dirty="0"/>
          </a:p>
          <a:p>
            <a:pPr>
              <a:buNone/>
            </a:pPr>
            <a:endParaRPr lang="fr-FR" b="1" dirty="0" smtClean="0">
              <a:latin typeface="Times New Roman" pitchFamily="18" charset="0"/>
              <a:cs typeface="Times New Roman" pitchFamily="18" charset="0"/>
            </a:endParaRPr>
          </a:p>
          <a:p>
            <a:pPr algn="ctr"/>
            <a:endParaRPr lang="fr-FR" dirty="0"/>
          </a:p>
        </p:txBody>
      </p:sp>
      <p:sp>
        <p:nvSpPr>
          <p:cNvPr id="2" name="Titre 1"/>
          <p:cNvSpPr>
            <a:spLocks noGrp="1"/>
          </p:cNvSpPr>
          <p:nvPr>
            <p:ph type="title"/>
          </p:nvPr>
        </p:nvSpPr>
        <p:spPr/>
        <p:txBody>
          <a:bodyPr/>
          <a:lstStyle/>
          <a:p>
            <a:r>
              <a:rPr lang="fr-FR" dirty="0" smtClean="0"/>
              <a:t>Plan de la présentation</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57.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63-2.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6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68-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69-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0-1.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1-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2-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3-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4-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pPr>
              <a:buNone/>
            </a:pPr>
            <a:r>
              <a:rPr lang="fr-FR" dirty="0" smtClean="0"/>
              <a:t>- 2,4 GHz Pourquoi ? Quels sont les usages ?</a:t>
            </a:r>
          </a:p>
          <a:p>
            <a:endParaRPr lang="fr-FR" sz="2400" dirty="0" smtClean="0"/>
          </a:p>
          <a:p>
            <a:r>
              <a:rPr lang="fr-FR" sz="2400" dirty="0" smtClean="0"/>
              <a:t>La bande des 2.4 </a:t>
            </a:r>
            <a:r>
              <a:rPr lang="fr-FR" sz="2400" dirty="0" err="1" smtClean="0"/>
              <a:t>Ghz</a:t>
            </a:r>
            <a:r>
              <a:rPr lang="fr-FR" sz="2400" dirty="0" smtClean="0"/>
              <a:t> fait partie des </a:t>
            </a:r>
            <a:r>
              <a:rPr lang="fr-FR" sz="2400" dirty="0" smtClean="0"/>
              <a:t>Bandes </a:t>
            </a:r>
            <a:r>
              <a:rPr lang="fr-FR" sz="2400" b="1" dirty="0" smtClean="0"/>
              <a:t>ISM</a:t>
            </a:r>
            <a:r>
              <a:rPr lang="fr-FR" sz="2400" dirty="0" smtClean="0"/>
              <a:t> (</a:t>
            </a:r>
            <a:r>
              <a:rPr lang="fr-FR" sz="2400" b="1" dirty="0" smtClean="0"/>
              <a:t>industrielle, scientifique et médicale) </a:t>
            </a:r>
            <a:r>
              <a:rPr lang="fr-FR" sz="2400" dirty="0" smtClean="0"/>
              <a:t>qui ne sont pas soumises à des réglementations nationales et qui peuvent être </a:t>
            </a:r>
            <a:r>
              <a:rPr lang="fr-FR" sz="2400" b="1" dirty="0" smtClean="0"/>
              <a:t>utilisées librement (gratuitement, et sans autorisation) </a:t>
            </a:r>
            <a:r>
              <a:rPr lang="fr-FR" sz="2400" dirty="0" smtClean="0"/>
              <a:t>pour des applications industrielles, scientifiques et médicales.</a:t>
            </a:r>
          </a:p>
          <a:p>
            <a:r>
              <a:rPr lang="fr-FR" sz="2400" dirty="0" smtClean="0"/>
              <a:t>Les seules obligations à observer sont :</a:t>
            </a:r>
          </a:p>
          <a:p>
            <a:pPr lvl="1"/>
            <a:r>
              <a:rPr lang="fr-FR" sz="2000" dirty="0" smtClean="0"/>
              <a:t>la puissance d'émission </a:t>
            </a:r>
          </a:p>
          <a:p>
            <a:pPr lvl="1"/>
            <a:r>
              <a:rPr lang="fr-FR" sz="2000" dirty="0" smtClean="0"/>
              <a:t>les excursions en fréquence, ou la perturbation de fréquences voisines. </a:t>
            </a:r>
          </a:p>
          <a:p>
            <a:pPr lvl="1"/>
            <a:r>
              <a:rPr lang="fr-FR" sz="2000" dirty="0"/>
              <a:t>S</a:t>
            </a:r>
            <a:r>
              <a:rPr lang="fr-FR" sz="2000" dirty="0" smtClean="0"/>
              <a:t>eule la bande des 2,4 GHz est libérée dans le monde entier.</a:t>
            </a:r>
          </a:p>
          <a:p>
            <a:pPr lvl="1"/>
            <a:r>
              <a:rPr lang="fr-FR" sz="2000" dirty="0" smtClean="0"/>
              <a:t>Les champs d'application typiques sont les dispositifs </a:t>
            </a:r>
            <a:r>
              <a:rPr lang="fr-FR" sz="2000" dirty="0" smtClean="0">
                <a:hlinkClick r:id="rId2" action="ppaction://hlinkfile" tooltip="Bluetooth"/>
              </a:rPr>
              <a:t>Bluetooth</a:t>
            </a:r>
            <a:r>
              <a:rPr lang="fr-FR" sz="2000" dirty="0" smtClean="0"/>
              <a:t> et les réseaux sans fil (</a:t>
            </a:r>
            <a:r>
              <a:rPr lang="fr-FR" sz="2000" dirty="0" err="1" smtClean="0">
                <a:hlinkClick r:id="rId3" action="ppaction://hlinkfile" tooltip="Wi-Fi"/>
              </a:rPr>
              <a:t>Wi-Fi</a:t>
            </a:r>
            <a:r>
              <a:rPr lang="fr-FR" sz="2000" dirty="0" smtClean="0"/>
              <a:t> et </a:t>
            </a:r>
            <a:r>
              <a:rPr lang="fr-FR" sz="2000" dirty="0" smtClean="0">
                <a:hlinkClick r:id="rId4" action="ppaction://hlinkfile" tooltip="WLAN"/>
              </a:rPr>
              <a:t>WLAN</a:t>
            </a:r>
            <a:r>
              <a:rPr lang="fr-FR" sz="2000" dirty="0" smtClean="0"/>
              <a:t>), les télécommandes et liaisons domestiques</a:t>
            </a:r>
          </a:p>
          <a:p>
            <a:r>
              <a:rPr lang="fr-FR" sz="2400" dirty="0" smtClean="0"/>
              <a:t>Les débits proposés ont permis de créer de nouveaux usages…</a:t>
            </a:r>
            <a:endParaRPr lang="fr-FR" sz="2400" dirty="0"/>
          </a:p>
        </p:txBody>
      </p:sp>
      <p:sp>
        <p:nvSpPr>
          <p:cNvPr id="2" name="Titre 1"/>
          <p:cNvSpPr>
            <a:spLocks noGrp="1"/>
          </p:cNvSpPr>
          <p:nvPr>
            <p:ph type="title"/>
          </p:nvPr>
        </p:nvSpPr>
        <p:spPr/>
        <p:txBody>
          <a:bodyPr>
            <a:normAutofit fontScale="90000"/>
          </a:bodyPr>
          <a:lstStyle/>
          <a:p>
            <a:r>
              <a:rPr lang="fr-FR" b="1" dirty="0" smtClean="0">
                <a:latin typeface="Times New Roman" pitchFamily="18" charset="0"/>
                <a:cs typeface="Times New Roman" pitchFamily="18" charset="0"/>
              </a:rPr>
              <a:t>Partie I  - La bande des 2,4 gHz – Généralités…</a:t>
            </a:r>
            <a:endParaRPr lang="fr-FR" dirty="0"/>
          </a:p>
        </p:txBody>
      </p:sp>
      <p:pic>
        <p:nvPicPr>
          <p:cNvPr id="39938" name="Picture 2" descr="http://image2-5.rcuniverse.com/e1/magazine/reviews/965/futaba_7C_radio.jpg"/>
          <p:cNvPicPr>
            <a:picLocks noChangeAspect="1" noChangeArrowheads="1"/>
          </p:cNvPicPr>
          <p:nvPr/>
        </p:nvPicPr>
        <p:blipFill>
          <a:blip r:embed="rId5" cstate="print"/>
          <a:srcRect/>
          <a:stretch>
            <a:fillRect/>
          </a:stretch>
        </p:blipFill>
        <p:spPr bwMode="auto">
          <a:xfrm>
            <a:off x="7572396" y="5214950"/>
            <a:ext cx="1395194" cy="1485882"/>
          </a:xfrm>
          <a:prstGeom prst="rect">
            <a:avLst/>
          </a:prstGeom>
          <a:noFill/>
        </p:spPr>
      </p:pic>
      <p:pic>
        <p:nvPicPr>
          <p:cNvPr id="39940" name="Picture 4" descr="http://www.aeropaint-graphics.co.uk/shop/images/fasst24G.gif"/>
          <p:cNvPicPr>
            <a:picLocks noChangeAspect="1" noChangeArrowheads="1"/>
          </p:cNvPicPr>
          <p:nvPr/>
        </p:nvPicPr>
        <p:blipFill>
          <a:blip r:embed="rId6" cstate="print"/>
          <a:srcRect/>
          <a:stretch>
            <a:fillRect/>
          </a:stretch>
        </p:blipFill>
        <p:spPr bwMode="auto">
          <a:xfrm>
            <a:off x="5500694" y="5929330"/>
            <a:ext cx="1838293" cy="704725"/>
          </a:xfrm>
          <a:prstGeom prst="rect">
            <a:avLst/>
          </a:prstGeom>
          <a:noFill/>
        </p:spPr>
      </p:pic>
      <p:pic>
        <p:nvPicPr>
          <p:cNvPr id="39942" name="Picture 6" descr="http://img.alibaba.com/photo/11393998/2_4GHz_Wireless_CCTV_Camera.jpg"/>
          <p:cNvPicPr>
            <a:picLocks noChangeAspect="1" noChangeArrowheads="1"/>
          </p:cNvPicPr>
          <p:nvPr/>
        </p:nvPicPr>
        <p:blipFill>
          <a:blip r:embed="rId7" cstate="print"/>
          <a:srcRect/>
          <a:stretch>
            <a:fillRect/>
          </a:stretch>
        </p:blipFill>
        <p:spPr bwMode="auto">
          <a:xfrm>
            <a:off x="7358082" y="214290"/>
            <a:ext cx="1602070" cy="1508199"/>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6-1.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8-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7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80-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81-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sz="2100" dirty="0" smtClean="0"/>
              <a:t>Armoire Réception Internet et Emetteur abonnés.</a:t>
            </a:r>
          </a:p>
          <a:p>
            <a:pPr lvl="1"/>
            <a:r>
              <a:rPr lang="fr-FR" sz="2100" dirty="0" smtClean="0"/>
              <a:t>Elle est située sur le </a:t>
            </a:r>
            <a:r>
              <a:rPr lang="fr-FR" sz="2100" dirty="0" smtClean="0"/>
              <a:t>coteau </a:t>
            </a:r>
            <a:r>
              <a:rPr lang="fr-FR" sz="2100" dirty="0" smtClean="0"/>
              <a:t>à 90 mètres des locaux de l’entreprise</a:t>
            </a:r>
          </a:p>
          <a:p>
            <a:endParaRPr lang="fr-FR" sz="2100" dirty="0" smtClean="0"/>
          </a:p>
          <a:p>
            <a:r>
              <a:rPr lang="fr-FR" sz="2100" dirty="0" smtClean="0"/>
              <a:t>A l’intérieur :</a:t>
            </a:r>
          </a:p>
          <a:p>
            <a:pPr lvl="1"/>
            <a:r>
              <a:rPr lang="fr-FR" sz="2100" dirty="0" smtClean="0"/>
              <a:t>Routeurs WRT54GL - Système de Chauffage – Ventilation</a:t>
            </a:r>
          </a:p>
          <a:p>
            <a:pPr lvl="1"/>
            <a:r>
              <a:rPr lang="fr-FR" sz="2100" dirty="0" smtClean="0"/>
              <a:t>Capacité 4 Routeurs/Antennes</a:t>
            </a:r>
            <a:r>
              <a:rPr lang="fr-FR" dirty="0" smtClean="0"/>
              <a:t/>
            </a:r>
            <a:br>
              <a:rPr lang="fr-FR" dirty="0" smtClean="0"/>
            </a:br>
            <a:endParaRPr lang="fr-FR" dirty="0"/>
          </a:p>
        </p:txBody>
      </p:sp>
      <p:sp>
        <p:nvSpPr>
          <p:cNvPr id="3" name="Titre 2"/>
          <p:cNvSpPr>
            <a:spLocks noGrp="1"/>
          </p:cNvSpPr>
          <p:nvPr>
            <p:ph type="title"/>
          </p:nvPr>
        </p:nvSpPr>
        <p:spPr/>
        <p:txBody>
          <a:bodyPr>
            <a:normAutofit/>
          </a:bodyPr>
          <a:lstStyle/>
          <a:p>
            <a:r>
              <a:rPr lang="fr-FR" dirty="0" smtClean="0"/>
              <a:t>Les Armoires…</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82-1.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91-2.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9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9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sz="2000" dirty="0" smtClean="0"/>
              <a:t>Le terme </a:t>
            </a:r>
            <a:r>
              <a:rPr lang="fr-FR" sz="2000" i="1" dirty="0" err="1" smtClean="0"/>
              <a:t>Wi-Fi</a:t>
            </a:r>
            <a:r>
              <a:rPr lang="fr-FR" sz="2000" dirty="0" smtClean="0"/>
              <a:t> est largement connu pour être la contraction de </a:t>
            </a:r>
            <a:r>
              <a:rPr lang="fr-FR" sz="2000" b="1" i="1" dirty="0" smtClean="0"/>
              <a:t>Wi</a:t>
            </a:r>
            <a:r>
              <a:rPr lang="fr-FR" sz="2000" i="1" dirty="0" smtClean="0"/>
              <a:t>reless </a:t>
            </a:r>
            <a:r>
              <a:rPr lang="fr-FR" sz="2000" b="1" i="1" dirty="0" err="1" smtClean="0"/>
              <a:t>Fi</a:t>
            </a:r>
            <a:r>
              <a:rPr lang="fr-FR" sz="2000" i="1" dirty="0" err="1" smtClean="0"/>
              <a:t>delity</a:t>
            </a:r>
            <a:r>
              <a:rPr lang="fr-FR" sz="2000" i="1" dirty="0" smtClean="0"/>
              <a:t>  </a:t>
            </a:r>
            <a:r>
              <a:rPr lang="fr-FR" sz="2000" dirty="0" smtClean="0"/>
              <a:t>qui sonne un peu comme </a:t>
            </a:r>
            <a:r>
              <a:rPr lang="fr-FR" sz="2000" i="1" dirty="0" err="1" smtClean="0">
                <a:hlinkClick r:id="rId2" action="ppaction://hlinkfile" tooltip="Hi-Fi"/>
              </a:rPr>
              <a:t>Hi-Fi</a:t>
            </a:r>
            <a:r>
              <a:rPr lang="fr-FR" sz="2000" i="1" dirty="0" smtClean="0"/>
              <a:t>. Le Wifi </a:t>
            </a:r>
            <a:r>
              <a:rPr lang="fr-FR" sz="2000" dirty="0" smtClean="0"/>
              <a:t>est le standard pour la fidélité sans-fil.</a:t>
            </a:r>
          </a:p>
          <a:p>
            <a:endParaRPr lang="fr-FR" sz="2000" dirty="0" smtClean="0"/>
          </a:p>
          <a:p>
            <a:r>
              <a:rPr lang="fr-FR" sz="2000" dirty="0" smtClean="0"/>
              <a:t>Le </a:t>
            </a:r>
            <a:r>
              <a:rPr lang="fr-FR" sz="2000" dirty="0" err="1" smtClean="0"/>
              <a:t>WiFi</a:t>
            </a:r>
            <a:r>
              <a:rPr lang="fr-FR" sz="2000" dirty="0" smtClean="0"/>
              <a:t> est un moyen de communication par ondes radio entre ordinateurs (au sens large). D'un point de vue logiciel, c'est l'équivalent d'un LAN (réseau) d'entreprise.</a:t>
            </a:r>
          </a:p>
          <a:p>
            <a:endParaRPr lang="fr-FR" sz="2000" dirty="0" smtClean="0"/>
          </a:p>
          <a:p>
            <a:r>
              <a:rPr lang="fr-FR" sz="2000" dirty="0" smtClean="0"/>
              <a:t>Le protocole utilisé s'appuie sur Ethernet et permet de faire passer par exemple le protocole IP (Internet Protocol). </a:t>
            </a:r>
          </a:p>
          <a:p>
            <a:endParaRPr lang="fr-FR" sz="2000" dirty="0" smtClean="0"/>
          </a:p>
          <a:p>
            <a:r>
              <a:rPr lang="fr-FR" sz="2000" dirty="0" smtClean="0"/>
              <a:t>Il est devenu un moyen d’accès à </a:t>
            </a:r>
            <a:r>
              <a:rPr lang="fr-FR" sz="2000" dirty="0" smtClean="0">
                <a:hlinkClick r:id="rId3" action="ppaction://hlinkfile" tooltip="Haut débit"/>
              </a:rPr>
              <a:t>haut débit</a:t>
            </a:r>
            <a:r>
              <a:rPr lang="fr-FR" sz="2000" dirty="0" smtClean="0"/>
              <a:t> à </a:t>
            </a:r>
            <a:r>
              <a:rPr lang="fr-FR" sz="2000" dirty="0" smtClean="0">
                <a:hlinkClick r:id="rId4" action="ppaction://hlinkfile" tooltip="Internet"/>
              </a:rPr>
              <a:t>Internet</a:t>
            </a:r>
            <a:r>
              <a:rPr lang="fr-FR" sz="2000" dirty="0" smtClean="0"/>
              <a:t> pour les appareils nomades.</a:t>
            </a:r>
            <a:endParaRPr lang="fr-FR" sz="2000" dirty="0"/>
          </a:p>
        </p:txBody>
      </p:sp>
      <p:sp>
        <p:nvSpPr>
          <p:cNvPr id="2" name="Titre 1"/>
          <p:cNvSpPr>
            <a:spLocks noGrp="1"/>
          </p:cNvSpPr>
          <p:nvPr>
            <p:ph type="title"/>
          </p:nvPr>
        </p:nvSpPr>
        <p:spPr/>
        <p:txBody>
          <a:bodyPr>
            <a:normAutofit/>
          </a:bodyPr>
          <a:lstStyle/>
          <a:p>
            <a:pPr lvl="0"/>
            <a:r>
              <a:rPr lang="fr-FR" dirty="0" smtClean="0"/>
              <a:t>Le Wifi c’est quoi ?</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95-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9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199-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201-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1800" dirty="0" smtClean="0"/>
              <a:t>Fin Janvier 2007</a:t>
            </a:r>
          </a:p>
          <a:p>
            <a:pPr>
              <a:buNone/>
            </a:pPr>
            <a:r>
              <a:rPr lang="fr-FR" sz="1800" dirty="0" smtClean="0"/>
              <a:t>Installation Finale sur le site d'émission : </a:t>
            </a:r>
          </a:p>
          <a:p>
            <a:pPr>
              <a:buNone/>
            </a:pPr>
            <a:endParaRPr lang="fr-FR" dirty="0"/>
          </a:p>
        </p:txBody>
      </p:sp>
      <p:sp>
        <p:nvSpPr>
          <p:cNvPr id="2" name="Titre 1"/>
          <p:cNvSpPr>
            <a:spLocks noGrp="1"/>
          </p:cNvSpPr>
          <p:nvPr>
            <p:ph type="title"/>
          </p:nvPr>
        </p:nvSpPr>
        <p:spPr/>
        <p:txBody>
          <a:bodyPr>
            <a:normAutofit/>
          </a:bodyPr>
          <a:lstStyle/>
          <a:p>
            <a:r>
              <a:rPr lang="fr-FR" dirty="0" smtClean="0">
                <a:latin typeface="Times New Roman" pitchFamily="18" charset="0"/>
                <a:cs typeface="Times New Roman" pitchFamily="18" charset="0"/>
              </a:rPr>
              <a:t>Déploiement du Réseau Wifi </a:t>
            </a:r>
            <a:endParaRPr lang="fr-FR" dirty="0">
              <a:latin typeface="Times New Roman" pitchFamily="18" charset="0"/>
              <a:cs typeface="Times New Roman" pitchFamily="18" charset="0"/>
            </a:endParaRPr>
          </a:p>
        </p:txBody>
      </p:sp>
      <p:pic>
        <p:nvPicPr>
          <p:cNvPr id="26626" name="Picture 2" descr="http://www.dxe.fr/images/maj/lopez1.jpg"/>
          <p:cNvPicPr>
            <a:picLocks noChangeAspect="1" noChangeArrowheads="1"/>
          </p:cNvPicPr>
          <p:nvPr/>
        </p:nvPicPr>
        <p:blipFill>
          <a:blip r:embed="rId2" cstate="print"/>
          <a:srcRect/>
          <a:stretch>
            <a:fillRect/>
          </a:stretch>
        </p:blipFill>
        <p:spPr bwMode="auto">
          <a:xfrm>
            <a:off x="1928794" y="2571744"/>
            <a:ext cx="4667229" cy="3500422"/>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dxe.fr/images/maj/Lopez2.jpg"/>
          <p:cNvPicPr>
            <a:picLocks noChangeAspect="1" noChangeArrowheads="1"/>
          </p:cNvPicPr>
          <p:nvPr/>
        </p:nvPicPr>
        <p:blipFill>
          <a:blip r:embed="rId2" cstate="print"/>
          <a:srcRect/>
          <a:stretch>
            <a:fillRect/>
          </a:stretch>
        </p:blipFill>
        <p:spPr bwMode="auto">
          <a:xfrm>
            <a:off x="785786" y="142852"/>
            <a:ext cx="7620000" cy="5419725"/>
          </a:xfrm>
          <a:prstGeom prst="rect">
            <a:avLst/>
          </a:prstGeom>
          <a:noFill/>
        </p:spPr>
      </p:pic>
      <p:sp>
        <p:nvSpPr>
          <p:cNvPr id="7" name="ZoneTexte 6"/>
          <p:cNvSpPr txBox="1"/>
          <p:nvPr/>
        </p:nvSpPr>
        <p:spPr>
          <a:xfrm>
            <a:off x="1971844" y="5643578"/>
            <a:ext cx="7172156" cy="1061829"/>
          </a:xfrm>
          <a:prstGeom prst="rect">
            <a:avLst/>
          </a:prstGeom>
          <a:noFill/>
        </p:spPr>
        <p:txBody>
          <a:bodyPr wrap="none" rtlCol="0">
            <a:spAutoFit/>
          </a:bodyPr>
          <a:lstStyle/>
          <a:p>
            <a:r>
              <a:rPr lang="fr-FR" sz="1500" dirty="0" smtClean="0"/>
              <a:t>Modem ADSL Pro - Routeur WRT54GL- Système d'alimentation de secours </a:t>
            </a:r>
          </a:p>
          <a:p>
            <a:r>
              <a:rPr lang="fr-FR" sz="1500" dirty="0" smtClean="0"/>
              <a:t>avec 48 h d'autonomie - Système de chauffage</a:t>
            </a:r>
            <a:br>
              <a:rPr lang="fr-FR" sz="1500" dirty="0" smtClean="0"/>
            </a:br>
            <a:r>
              <a:rPr lang="fr-FR" sz="1500" dirty="0" smtClean="0"/>
              <a:t>Capacité : 2 Modems 2 Routeurs </a:t>
            </a:r>
          </a:p>
          <a:p>
            <a:endParaRPr lang="fr-FR" dirty="0"/>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5720" y="214290"/>
            <a:ext cx="4931158" cy="369332"/>
          </a:xfrm>
          <a:prstGeom prst="rect">
            <a:avLst/>
          </a:prstGeom>
          <a:noFill/>
        </p:spPr>
        <p:txBody>
          <a:bodyPr wrap="none" rtlCol="0">
            <a:spAutoFit/>
          </a:bodyPr>
          <a:lstStyle/>
          <a:p>
            <a:r>
              <a:rPr lang="fr-FR" b="1" i="1" dirty="0" smtClean="0"/>
              <a:t>Installation Finale sur le site de Réception </a:t>
            </a:r>
            <a:endParaRPr lang="fr-FR" dirty="0"/>
          </a:p>
        </p:txBody>
      </p:sp>
      <p:pic>
        <p:nvPicPr>
          <p:cNvPr id="100354" name="Picture 2" descr="http://www.dxe.fr/images/maj/mat.jpg"/>
          <p:cNvPicPr>
            <a:picLocks noChangeAspect="1" noChangeArrowheads="1"/>
          </p:cNvPicPr>
          <p:nvPr/>
        </p:nvPicPr>
        <p:blipFill>
          <a:blip r:embed="rId2" cstate="print"/>
          <a:srcRect/>
          <a:stretch>
            <a:fillRect/>
          </a:stretch>
        </p:blipFill>
        <p:spPr bwMode="auto">
          <a:xfrm>
            <a:off x="4857752" y="571480"/>
            <a:ext cx="3642200" cy="4857784"/>
          </a:xfrm>
          <a:prstGeom prst="rect">
            <a:avLst/>
          </a:prstGeom>
          <a:noFill/>
        </p:spPr>
      </p:pic>
      <p:pic>
        <p:nvPicPr>
          <p:cNvPr id="100356" name="Picture 4" descr="http://www.dxe.fr/images/maj/armoirepech.jpg"/>
          <p:cNvPicPr>
            <a:picLocks noChangeAspect="1" noChangeArrowheads="1"/>
          </p:cNvPicPr>
          <p:nvPr/>
        </p:nvPicPr>
        <p:blipFill>
          <a:blip r:embed="rId3" cstate="print"/>
          <a:srcRect/>
          <a:stretch>
            <a:fillRect/>
          </a:stretch>
        </p:blipFill>
        <p:spPr bwMode="auto">
          <a:xfrm>
            <a:off x="214282" y="1428736"/>
            <a:ext cx="3943320" cy="2957490"/>
          </a:xfrm>
          <a:prstGeom prst="rect">
            <a:avLst/>
          </a:prstGeom>
          <a:noFill/>
        </p:spPr>
      </p:pic>
      <p:sp>
        <p:nvSpPr>
          <p:cNvPr id="8" name="Rectangle 7"/>
          <p:cNvSpPr/>
          <p:nvPr/>
        </p:nvSpPr>
        <p:spPr>
          <a:xfrm>
            <a:off x="857224" y="5500702"/>
            <a:ext cx="8143932" cy="553998"/>
          </a:xfrm>
          <a:prstGeom prst="rect">
            <a:avLst/>
          </a:prstGeom>
        </p:spPr>
        <p:txBody>
          <a:bodyPr wrap="square">
            <a:spAutoFit/>
          </a:bodyPr>
          <a:lstStyle/>
          <a:p>
            <a:r>
              <a:rPr lang="fr-FR" sz="1500" dirty="0" smtClean="0"/>
              <a:t>L'alimentation électrique et les connexions réseaux sont assurées par un câblage de 90 mètres à travers le bois.</a:t>
            </a:r>
            <a:endParaRPr lang="fr-FR" sz="1500" dirty="0"/>
          </a:p>
        </p:txBody>
      </p:sp>
      <p:sp>
        <p:nvSpPr>
          <p:cNvPr id="9" name="Rectangle 8"/>
          <p:cNvSpPr/>
          <p:nvPr/>
        </p:nvSpPr>
        <p:spPr>
          <a:xfrm>
            <a:off x="142844" y="4500570"/>
            <a:ext cx="4572000" cy="784830"/>
          </a:xfrm>
          <a:prstGeom prst="rect">
            <a:avLst/>
          </a:prstGeom>
        </p:spPr>
        <p:txBody>
          <a:bodyPr>
            <a:spAutoFit/>
          </a:bodyPr>
          <a:lstStyle/>
          <a:p>
            <a:r>
              <a:rPr lang="fr-FR" sz="1500" dirty="0" smtClean="0"/>
              <a:t>Routeurs WRT54GL </a:t>
            </a:r>
          </a:p>
          <a:p>
            <a:r>
              <a:rPr lang="fr-FR" sz="1500" dirty="0" smtClean="0"/>
              <a:t>Système de Chauffage - Ventilation</a:t>
            </a:r>
            <a:br>
              <a:rPr lang="fr-FR" sz="1500" dirty="0" smtClean="0"/>
            </a:br>
            <a:r>
              <a:rPr lang="fr-FR" sz="1500" dirty="0" smtClean="0"/>
              <a:t>Capacité 4 Routeurs</a:t>
            </a:r>
            <a:endParaRPr lang="fr-FR" sz="15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03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142852"/>
            <a:ext cx="3881191" cy="369332"/>
          </a:xfrm>
          <a:prstGeom prst="rect">
            <a:avLst/>
          </a:prstGeom>
        </p:spPr>
        <p:txBody>
          <a:bodyPr wrap="none">
            <a:spAutoFit/>
          </a:bodyPr>
          <a:lstStyle/>
          <a:p>
            <a:r>
              <a:rPr lang="fr-FR" b="1" dirty="0" smtClean="0"/>
              <a:t>Dans les Locaux de L'entreprise </a:t>
            </a:r>
            <a:r>
              <a:rPr lang="fr-FR" b="1" i="1" dirty="0" smtClean="0"/>
              <a:t>:</a:t>
            </a:r>
            <a:endParaRPr lang="fr-FR" dirty="0"/>
          </a:p>
        </p:txBody>
      </p:sp>
      <p:pic>
        <p:nvPicPr>
          <p:cNvPr id="101378" name="Picture 2" descr="http://www.dxe.fr/images/maj/routeurs.jpg"/>
          <p:cNvPicPr>
            <a:picLocks noChangeAspect="1" noChangeArrowheads="1"/>
          </p:cNvPicPr>
          <p:nvPr/>
        </p:nvPicPr>
        <p:blipFill>
          <a:blip r:embed="rId2" cstate="print"/>
          <a:srcRect/>
          <a:stretch>
            <a:fillRect/>
          </a:stretch>
        </p:blipFill>
        <p:spPr bwMode="auto">
          <a:xfrm>
            <a:off x="1285852" y="1928802"/>
            <a:ext cx="6286544" cy="4714908"/>
          </a:xfrm>
          <a:prstGeom prst="rect">
            <a:avLst/>
          </a:prstGeom>
          <a:noFill/>
        </p:spPr>
      </p:pic>
      <p:sp>
        <p:nvSpPr>
          <p:cNvPr id="6" name="Rectangle 5"/>
          <p:cNvSpPr/>
          <p:nvPr/>
        </p:nvSpPr>
        <p:spPr>
          <a:xfrm>
            <a:off x="214282" y="642918"/>
            <a:ext cx="8715436" cy="1246495"/>
          </a:xfrm>
          <a:prstGeom prst="rect">
            <a:avLst/>
          </a:prstGeom>
        </p:spPr>
        <p:txBody>
          <a:bodyPr wrap="square">
            <a:spAutoFit/>
          </a:bodyPr>
          <a:lstStyle/>
          <a:p>
            <a:r>
              <a:rPr lang="fr-FR" sz="1500" dirty="0" smtClean="0"/>
              <a:t>Cœur Névralgique du Réseau :</a:t>
            </a:r>
            <a:br>
              <a:rPr lang="fr-FR" sz="1500" dirty="0" smtClean="0"/>
            </a:br>
            <a:r>
              <a:rPr lang="fr-FR" sz="1500" dirty="0" smtClean="0"/>
              <a:t>En haut à gauche le routeur central, puis à sa droite le routeur </a:t>
            </a:r>
            <a:r>
              <a:rPr lang="fr-FR" sz="1500" dirty="0" err="1" smtClean="0"/>
              <a:t>Quickspot</a:t>
            </a:r>
            <a:r>
              <a:rPr lang="fr-FR" sz="1500" dirty="0" smtClean="0"/>
              <a:t> avec contrôle d'accès pour les abonnés.</a:t>
            </a:r>
          </a:p>
          <a:p>
            <a:r>
              <a:rPr lang="fr-FR" sz="1500" dirty="0" smtClean="0"/>
              <a:t>En dessous, routeur Numéris de secours et alimentations stabilisées qui pilotent l'infrastructure réseau de l'entreprise. </a:t>
            </a:r>
            <a:endParaRPr lang="fr-FR" sz="15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858312" cy="646331"/>
          </a:xfrm>
          <a:prstGeom prst="rect">
            <a:avLst/>
          </a:prstGeom>
        </p:spPr>
        <p:txBody>
          <a:bodyPr wrap="square">
            <a:spAutoFit/>
          </a:bodyPr>
          <a:lstStyle/>
          <a:p>
            <a:r>
              <a:rPr lang="fr-FR" dirty="0" smtClean="0"/>
              <a:t>Début Février : Installation chez les premiers abonnés, mise en place du service de VOIP, des logs de connexions.</a:t>
            </a:r>
            <a:endParaRPr lang="fr-FR" dirty="0"/>
          </a:p>
        </p:txBody>
      </p:sp>
      <p:pic>
        <p:nvPicPr>
          <p:cNvPr id="103428" name="Picture 4" descr="http://www.dxe.fr/images/maj/sd15.jpg"/>
          <p:cNvPicPr>
            <a:picLocks noChangeAspect="1" noChangeArrowheads="1"/>
          </p:cNvPicPr>
          <p:nvPr/>
        </p:nvPicPr>
        <p:blipFill>
          <a:blip r:embed="rId2" cstate="print"/>
          <a:srcRect/>
          <a:stretch>
            <a:fillRect/>
          </a:stretch>
        </p:blipFill>
        <p:spPr bwMode="auto">
          <a:xfrm>
            <a:off x="1500166" y="1857364"/>
            <a:ext cx="6215106" cy="4661330"/>
          </a:xfrm>
          <a:prstGeom prst="rect">
            <a:avLst/>
          </a:prstGeom>
          <a:noFill/>
        </p:spPr>
      </p:pic>
      <p:sp>
        <p:nvSpPr>
          <p:cNvPr id="8" name="Rectangle 7"/>
          <p:cNvSpPr/>
          <p:nvPr/>
        </p:nvSpPr>
        <p:spPr>
          <a:xfrm>
            <a:off x="0" y="714356"/>
            <a:ext cx="9144000" cy="923330"/>
          </a:xfrm>
          <a:prstGeom prst="rect">
            <a:avLst/>
          </a:prstGeom>
        </p:spPr>
        <p:txBody>
          <a:bodyPr wrap="square">
            <a:spAutoFit/>
          </a:bodyPr>
          <a:lstStyle/>
          <a:p>
            <a:r>
              <a:rPr lang="fr-FR" b="1" dirty="0" smtClean="0"/>
              <a:t>Vue d’une installation extérieur typique :</a:t>
            </a:r>
          </a:p>
          <a:p>
            <a:r>
              <a:rPr lang="fr-FR" dirty="0" smtClean="0"/>
              <a:t>Le Matériel WIFI est à l’intérieur, ici une Antenne 15 dB est utilisé ( 200 mètres en contrebas de l’émetteur.</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www.dxe.fr/images/maj/SD19.jpg"/>
          <p:cNvPicPr>
            <a:picLocks noChangeAspect="1" noChangeArrowheads="1"/>
          </p:cNvPicPr>
          <p:nvPr/>
        </p:nvPicPr>
        <p:blipFill>
          <a:blip r:embed="rId2" cstate="print"/>
          <a:srcRect/>
          <a:stretch>
            <a:fillRect/>
          </a:stretch>
        </p:blipFill>
        <p:spPr bwMode="auto">
          <a:xfrm>
            <a:off x="1571604" y="1643050"/>
            <a:ext cx="5786478" cy="4339859"/>
          </a:xfrm>
          <a:prstGeom prst="rect">
            <a:avLst/>
          </a:prstGeom>
          <a:noFill/>
        </p:spPr>
      </p:pic>
      <p:sp>
        <p:nvSpPr>
          <p:cNvPr id="5" name="Rectangle 4"/>
          <p:cNvSpPr/>
          <p:nvPr/>
        </p:nvSpPr>
        <p:spPr>
          <a:xfrm>
            <a:off x="214282" y="357166"/>
            <a:ext cx="8786874" cy="646331"/>
          </a:xfrm>
          <a:prstGeom prst="rect">
            <a:avLst/>
          </a:prstGeom>
        </p:spPr>
        <p:txBody>
          <a:bodyPr wrap="square">
            <a:spAutoFit/>
          </a:bodyPr>
          <a:lstStyle/>
          <a:p>
            <a:r>
              <a:rPr lang="fr-FR" dirty="0" smtClean="0"/>
              <a:t>Ici une antenne parabolique 19 dB est utilisée du fait de la présence d'un gros </a:t>
            </a:r>
            <a:r>
              <a:rPr lang="fr-FR" dirty="0" smtClean="0"/>
              <a:t>sapin </a:t>
            </a:r>
            <a:r>
              <a:rPr lang="fr-FR" dirty="0" smtClean="0"/>
              <a:t>sur le trajet. ( distance 900 mètres ) </a:t>
            </a:r>
            <a:endParaRPr lang="fr-FR" dirty="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Les Principales Normes Wifi :</a:t>
            </a:r>
          </a:p>
          <a:p>
            <a:endParaRPr lang="fr-FR" dirty="0" smtClean="0"/>
          </a:p>
          <a:p>
            <a:endParaRPr lang="fr-FR" dirty="0"/>
          </a:p>
          <a:p>
            <a:endParaRPr lang="fr-FR" dirty="0"/>
          </a:p>
        </p:txBody>
      </p:sp>
      <p:sp>
        <p:nvSpPr>
          <p:cNvPr id="2" name="Titre 1"/>
          <p:cNvSpPr>
            <a:spLocks noGrp="1"/>
          </p:cNvSpPr>
          <p:nvPr>
            <p:ph type="title"/>
          </p:nvPr>
        </p:nvSpPr>
        <p:spPr/>
        <p:txBody>
          <a:bodyPr>
            <a:normAutofit/>
          </a:bodyPr>
          <a:lstStyle/>
          <a:p>
            <a:pPr lvl="0"/>
            <a:r>
              <a:rPr lang="fr-FR" dirty="0" smtClean="0"/>
              <a:t>Les Différentes Normes WIFI</a:t>
            </a:r>
            <a:endParaRPr lang="fr-FR" dirty="0"/>
          </a:p>
        </p:txBody>
      </p:sp>
      <p:graphicFrame>
        <p:nvGraphicFramePr>
          <p:cNvPr id="5" name="Tableau 4"/>
          <p:cNvGraphicFramePr>
            <a:graphicFrameLocks noGrp="1"/>
          </p:cNvGraphicFramePr>
          <p:nvPr/>
        </p:nvGraphicFramePr>
        <p:xfrm>
          <a:off x="142844" y="2214554"/>
          <a:ext cx="8858312" cy="4047814"/>
        </p:xfrm>
        <a:graphic>
          <a:graphicData uri="http://schemas.openxmlformats.org/drawingml/2006/table">
            <a:tbl>
              <a:tblPr firstRow="1" bandRow="1">
                <a:tableStyleId>{5C22544A-7EE6-4342-B048-85BDC9FD1C3A}</a:tableStyleId>
              </a:tblPr>
              <a:tblGrid>
                <a:gridCol w="857256"/>
                <a:gridCol w="1785982"/>
                <a:gridCol w="857224"/>
                <a:gridCol w="1000134"/>
                <a:gridCol w="1071570"/>
                <a:gridCol w="1428760"/>
                <a:gridCol w="1071570"/>
                <a:gridCol w="785816"/>
              </a:tblGrid>
              <a:tr h="1158464">
                <a:tc>
                  <a:txBody>
                    <a:bodyPr/>
                    <a:lstStyle/>
                    <a:p>
                      <a:pPr algn="ctr"/>
                      <a:r>
                        <a:rPr lang="fr-FR" sz="1200" dirty="0" smtClean="0"/>
                        <a:t>Type</a:t>
                      </a:r>
                      <a:endParaRPr lang="fr-FR" sz="1200" dirty="0"/>
                    </a:p>
                  </a:txBody>
                  <a:tcPr/>
                </a:tc>
                <a:tc>
                  <a:txBody>
                    <a:bodyPr/>
                    <a:lstStyle/>
                    <a:p>
                      <a:pPr algn="ctr"/>
                      <a:r>
                        <a:rPr lang="fr-FR" sz="1200" dirty="0" smtClean="0"/>
                        <a:t>Commentaires</a:t>
                      </a:r>
                      <a:endParaRPr lang="fr-FR" sz="1200" dirty="0"/>
                    </a:p>
                  </a:txBody>
                  <a:tcPr/>
                </a:tc>
                <a:tc>
                  <a:txBody>
                    <a:bodyPr/>
                    <a:lstStyle/>
                    <a:p>
                      <a:pPr algn="ctr"/>
                      <a:r>
                        <a:rPr lang="fr-FR" sz="1200" dirty="0" smtClean="0"/>
                        <a:t>Fréquence porteuse (MHz)</a:t>
                      </a:r>
                      <a:endParaRPr lang="fr-FR" sz="1200" dirty="0"/>
                    </a:p>
                  </a:txBody>
                  <a:tcPr/>
                </a:tc>
                <a:tc>
                  <a:txBody>
                    <a:bodyPr/>
                    <a:lstStyle/>
                    <a:p>
                      <a:pPr algn="ctr"/>
                      <a:r>
                        <a:rPr lang="fr-FR" sz="1200" dirty="0" smtClean="0"/>
                        <a:t>Débit théorique (Mbits/s)</a:t>
                      </a:r>
                      <a:endParaRPr lang="fr-FR" sz="1200" dirty="0"/>
                    </a:p>
                  </a:txBody>
                  <a:tcPr/>
                </a:tc>
                <a:tc>
                  <a:txBody>
                    <a:bodyPr/>
                    <a:lstStyle/>
                    <a:p>
                      <a:pPr algn="ctr"/>
                      <a:r>
                        <a:rPr lang="fr-FR" sz="1200" dirty="0" smtClean="0"/>
                        <a:t>Portée avec antenne(s) </a:t>
                      </a:r>
                      <a:r>
                        <a:rPr lang="fr-FR" sz="1200" b="1" dirty="0" smtClean="0"/>
                        <a:t>omni</a:t>
                      </a:r>
                      <a:r>
                        <a:rPr lang="fr-FR" sz="1200" dirty="0" smtClean="0"/>
                        <a:t>directionnelle(s) (mètres)</a:t>
                      </a:r>
                      <a:endParaRPr lang="fr-FR" sz="1200" dirty="0"/>
                    </a:p>
                  </a:txBody>
                  <a:tcPr/>
                </a:tc>
                <a:tc>
                  <a:txBody>
                    <a:bodyPr/>
                    <a:lstStyle/>
                    <a:p>
                      <a:pPr algn="ctr"/>
                      <a:r>
                        <a:rPr lang="fr-FR" sz="1200" dirty="0" smtClean="0"/>
                        <a:t>Portée avec antenne(s) </a:t>
                      </a:r>
                      <a:r>
                        <a:rPr lang="fr-FR" sz="1200" b="1" dirty="0" smtClean="0"/>
                        <a:t>uni</a:t>
                      </a:r>
                      <a:r>
                        <a:rPr lang="fr-FR" sz="1200" dirty="0" smtClean="0"/>
                        <a:t>directionnelle(s) (mètres)</a:t>
                      </a:r>
                      <a:endParaRPr lang="fr-FR" sz="1200" dirty="0"/>
                    </a:p>
                  </a:txBody>
                  <a:tcPr/>
                </a:tc>
                <a:tc>
                  <a:txBody>
                    <a:bodyPr/>
                    <a:lstStyle/>
                    <a:p>
                      <a:pPr algn="ctr"/>
                      <a:r>
                        <a:rPr lang="fr-FR" sz="1200" dirty="0" smtClean="0"/>
                        <a:t>Traitement du signal</a:t>
                      </a:r>
                      <a:endParaRPr lang="fr-FR" sz="1200" dirty="0"/>
                    </a:p>
                  </a:txBody>
                  <a:tcPr/>
                </a:tc>
                <a:tc>
                  <a:txBody>
                    <a:bodyPr/>
                    <a:lstStyle/>
                    <a:p>
                      <a:pPr algn="ctr"/>
                      <a:r>
                        <a:rPr lang="fr-FR" sz="1200" dirty="0" err="1" smtClean="0"/>
                        <a:t>Nbre</a:t>
                      </a:r>
                      <a:r>
                        <a:rPr lang="fr-FR" sz="1200" dirty="0" smtClean="0"/>
                        <a:t> de canaux</a:t>
                      </a:r>
                      <a:endParaRPr lang="fr-FR" sz="1200" dirty="0"/>
                    </a:p>
                  </a:txBody>
                  <a:tcPr/>
                </a:tc>
              </a:tr>
              <a:tr h="509396">
                <a:tc>
                  <a:txBody>
                    <a:bodyPr/>
                    <a:lstStyle/>
                    <a:p>
                      <a:pPr algn="ctr"/>
                      <a:r>
                        <a:rPr lang="fr-FR" sz="1200" dirty="0" smtClean="0"/>
                        <a:t>802.11</a:t>
                      </a:r>
                      <a:r>
                        <a:rPr lang="fr-FR" sz="1200" b="1" dirty="0" smtClean="0"/>
                        <a:t>a</a:t>
                      </a:r>
                      <a:endParaRPr lang="fr-FR" sz="1200" dirty="0"/>
                    </a:p>
                  </a:txBody>
                  <a:tcPr/>
                </a:tc>
                <a:tc>
                  <a:txBody>
                    <a:bodyPr/>
                    <a:lstStyle/>
                    <a:p>
                      <a:pPr algn="ctr"/>
                      <a:r>
                        <a:rPr lang="fr-FR" sz="1200" dirty="0" smtClean="0"/>
                        <a:t>Bonne Immunité et </a:t>
                      </a:r>
                      <a:r>
                        <a:rPr lang="fr-FR" sz="1200" baseline="0" dirty="0" smtClean="0"/>
                        <a:t> peu courant parfait pour les longue liaison</a:t>
                      </a:r>
                      <a:endParaRPr lang="fr-FR" sz="1200" dirty="0"/>
                    </a:p>
                  </a:txBody>
                  <a:tcPr/>
                </a:tc>
                <a:tc>
                  <a:txBody>
                    <a:bodyPr/>
                    <a:lstStyle/>
                    <a:p>
                      <a:pPr algn="ctr"/>
                      <a:r>
                        <a:rPr lang="fr-FR" sz="1200" dirty="0" smtClean="0"/>
                        <a:t>5700</a:t>
                      </a:r>
                      <a:endParaRPr lang="fr-FR" sz="1200" dirty="0"/>
                    </a:p>
                  </a:txBody>
                  <a:tcPr/>
                </a:tc>
                <a:tc>
                  <a:txBody>
                    <a:bodyPr/>
                    <a:lstStyle/>
                    <a:p>
                      <a:pPr algn="ctr"/>
                      <a:r>
                        <a:rPr lang="fr-FR" sz="1200" dirty="0" smtClean="0"/>
                        <a:t>54</a:t>
                      </a:r>
                      <a:endParaRPr lang="fr-FR" sz="1200" dirty="0"/>
                    </a:p>
                  </a:txBody>
                  <a:tcPr/>
                </a:tc>
                <a:tc>
                  <a:txBody>
                    <a:bodyPr/>
                    <a:lstStyle/>
                    <a:p>
                      <a:pPr algn="ctr"/>
                      <a:r>
                        <a:rPr lang="fr-FR" sz="1200" dirty="0" smtClean="0"/>
                        <a:t>50</a:t>
                      </a:r>
                      <a:endParaRPr lang="fr-FR" sz="1200" dirty="0"/>
                    </a:p>
                  </a:txBody>
                  <a:tcPr/>
                </a:tc>
                <a:tc>
                  <a:txBody>
                    <a:bodyPr/>
                    <a:lstStyle/>
                    <a:p>
                      <a:pPr algn="ctr"/>
                      <a:r>
                        <a:rPr lang="fr-FR" sz="1200" dirty="0" smtClean="0"/>
                        <a:t>8</a:t>
                      </a:r>
                      <a:endParaRPr lang="fr-FR" sz="1200" dirty="0"/>
                    </a:p>
                  </a:txBody>
                  <a:tcPr/>
                </a:tc>
                <a:tc>
                  <a:txBody>
                    <a:bodyPr/>
                    <a:lstStyle/>
                    <a:p>
                      <a:pPr algn="ctr"/>
                      <a:r>
                        <a:rPr lang="fr-FR" sz="1200" dirty="0" smtClean="0"/>
                        <a:t>OFDM</a:t>
                      </a:r>
                      <a:endParaRPr lang="fr-FR" sz="1200" dirty="0"/>
                    </a:p>
                  </a:txBody>
                  <a:tcPr/>
                </a:tc>
                <a:tc>
                  <a:txBody>
                    <a:bodyPr/>
                    <a:lstStyle/>
                    <a:p>
                      <a:pPr algn="ctr"/>
                      <a:r>
                        <a:rPr lang="fr-FR" sz="1200" dirty="0" smtClean="0"/>
                        <a:t>12</a:t>
                      </a:r>
                      <a:endParaRPr lang="fr-FR" sz="1200" dirty="0"/>
                    </a:p>
                  </a:txBody>
                  <a:tcPr/>
                </a:tc>
              </a:tr>
              <a:tr h="630348">
                <a:tc>
                  <a:txBody>
                    <a:bodyPr/>
                    <a:lstStyle/>
                    <a:p>
                      <a:pPr algn="ctr"/>
                      <a:r>
                        <a:rPr lang="fr-FR" sz="1200" dirty="0" smtClean="0"/>
                        <a:t>802.11</a:t>
                      </a:r>
                      <a:r>
                        <a:rPr lang="fr-FR" sz="1200" b="1" dirty="0" smtClean="0"/>
                        <a:t>b</a:t>
                      </a:r>
                      <a:endParaRPr lang="fr-FR" sz="1200" dirty="0"/>
                    </a:p>
                  </a:txBody>
                  <a:tcPr/>
                </a:tc>
                <a:tc>
                  <a:txBody>
                    <a:bodyPr/>
                    <a:lstStyle/>
                    <a:p>
                      <a:pPr algn="ctr"/>
                      <a:r>
                        <a:rPr lang="fr-FR" sz="1200" dirty="0" smtClean="0"/>
                        <a:t>La plus ancienne norme wifi pour le grand public</a:t>
                      </a:r>
                      <a:endParaRPr lang="fr-FR" sz="1200" dirty="0"/>
                    </a:p>
                  </a:txBody>
                  <a:tcPr/>
                </a:tc>
                <a:tc>
                  <a:txBody>
                    <a:bodyPr/>
                    <a:lstStyle/>
                    <a:p>
                      <a:pPr algn="ctr"/>
                      <a:r>
                        <a:rPr lang="fr-FR" sz="1200" dirty="0" smtClean="0"/>
                        <a:t>2400</a:t>
                      </a:r>
                      <a:endParaRPr lang="fr-FR" sz="1200" dirty="0"/>
                    </a:p>
                  </a:txBody>
                  <a:tcPr/>
                </a:tc>
                <a:tc>
                  <a:txBody>
                    <a:bodyPr/>
                    <a:lstStyle/>
                    <a:p>
                      <a:pPr algn="ctr"/>
                      <a:r>
                        <a:rPr lang="fr-FR" sz="1200" dirty="0" smtClean="0"/>
                        <a:t>11</a:t>
                      </a:r>
                      <a:endParaRPr lang="fr-FR" sz="1200" dirty="0"/>
                    </a:p>
                  </a:txBody>
                  <a:tcPr/>
                </a:tc>
                <a:tc>
                  <a:txBody>
                    <a:bodyPr/>
                    <a:lstStyle/>
                    <a:p>
                      <a:pPr algn="ctr"/>
                      <a:r>
                        <a:rPr lang="fr-FR" sz="1200" dirty="0" smtClean="0"/>
                        <a:t>100</a:t>
                      </a:r>
                      <a:endParaRPr lang="fr-FR" sz="1200" dirty="0"/>
                    </a:p>
                  </a:txBody>
                  <a:tcPr/>
                </a:tc>
                <a:tc>
                  <a:txBody>
                    <a:bodyPr/>
                    <a:lstStyle/>
                    <a:p>
                      <a:pPr algn="ctr"/>
                      <a:r>
                        <a:rPr lang="fr-FR" sz="1200" dirty="0" smtClean="0"/>
                        <a:t>Jusqu’à 8000 légalement</a:t>
                      </a:r>
                      <a:endParaRPr lang="fr-FR" sz="1200" dirty="0"/>
                    </a:p>
                  </a:txBody>
                  <a:tcPr/>
                </a:tc>
                <a:tc>
                  <a:txBody>
                    <a:bodyPr/>
                    <a:lstStyle/>
                    <a:p>
                      <a:pPr algn="ctr"/>
                      <a:r>
                        <a:rPr lang="fr-FR" sz="1200" dirty="0" smtClean="0"/>
                        <a:t>DSSS</a:t>
                      </a:r>
                      <a:endParaRPr lang="fr-FR" sz="1200" dirty="0"/>
                    </a:p>
                  </a:txBody>
                  <a:tcPr/>
                </a:tc>
                <a:tc>
                  <a:txBody>
                    <a:bodyPr/>
                    <a:lstStyle/>
                    <a:p>
                      <a:pPr algn="ctr"/>
                      <a:r>
                        <a:rPr lang="fr-FR" sz="1200" dirty="0" smtClean="0"/>
                        <a:t>13</a:t>
                      </a:r>
                      <a:endParaRPr lang="fr-FR" sz="1200" dirty="0"/>
                    </a:p>
                  </a:txBody>
                  <a:tcPr/>
                </a:tc>
              </a:tr>
              <a:tr h="7131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t>802.11</a:t>
                      </a:r>
                      <a:r>
                        <a:rPr lang="fr-FR" sz="1200" b="1" dirty="0" smtClean="0"/>
                        <a:t>g</a:t>
                      </a:r>
                      <a:endParaRPr lang="fr-FR" sz="1200" dirty="0" smtClean="0"/>
                    </a:p>
                    <a:p>
                      <a:pPr algn="ctr"/>
                      <a:endParaRPr lang="fr-FR" sz="1200" dirty="0"/>
                    </a:p>
                  </a:txBody>
                  <a:tcPr/>
                </a:tc>
                <a:tc>
                  <a:txBody>
                    <a:bodyPr/>
                    <a:lstStyle/>
                    <a:p>
                      <a:pPr algn="ctr"/>
                      <a:r>
                        <a:rPr lang="fr-FR" sz="1200" dirty="0" smtClean="0"/>
                        <a:t>Version qui a remplacé le 802.11b</a:t>
                      </a:r>
                      <a:endParaRPr lang="fr-FR" sz="1200" dirty="0"/>
                    </a:p>
                  </a:txBody>
                  <a:tcPr/>
                </a:tc>
                <a:tc>
                  <a:txBody>
                    <a:bodyPr/>
                    <a:lstStyle/>
                    <a:p>
                      <a:pPr algn="ctr"/>
                      <a:r>
                        <a:rPr lang="fr-FR" sz="1200" dirty="0" smtClean="0"/>
                        <a:t>2400</a:t>
                      </a:r>
                      <a:endParaRPr lang="fr-FR" sz="1200" dirty="0"/>
                    </a:p>
                  </a:txBody>
                  <a:tcPr/>
                </a:tc>
                <a:tc>
                  <a:txBody>
                    <a:bodyPr/>
                    <a:lstStyle/>
                    <a:p>
                      <a:pPr algn="ctr"/>
                      <a:r>
                        <a:rPr lang="fr-FR" sz="1200" dirty="0" smtClean="0"/>
                        <a:t>54</a:t>
                      </a:r>
                      <a:endParaRPr lang="fr-FR" sz="1200" dirty="0"/>
                    </a:p>
                  </a:txBody>
                  <a:tcPr/>
                </a:tc>
                <a:tc>
                  <a:txBody>
                    <a:bodyPr/>
                    <a:lstStyle/>
                    <a:p>
                      <a:pPr algn="ctr"/>
                      <a:r>
                        <a:rPr lang="fr-FR" sz="1200" dirty="0" smtClean="0"/>
                        <a:t>100 en ligne directe</a:t>
                      </a:r>
                      <a:endParaRPr lang="fr-FR" sz="1200" dirty="0"/>
                    </a:p>
                  </a:txBody>
                  <a:tcPr/>
                </a:tc>
                <a:tc>
                  <a:txBody>
                    <a:bodyPr/>
                    <a:lstStyle/>
                    <a:p>
                      <a:pPr algn="ctr"/>
                      <a:r>
                        <a:rPr lang="fr-FR" sz="1200" dirty="0" smtClean="0"/>
                        <a:t>Jusqu’à 8000 légalement</a:t>
                      </a:r>
                      <a:endParaRPr lang="fr-FR" sz="1200" dirty="0"/>
                    </a:p>
                  </a:txBody>
                  <a:tcPr/>
                </a:tc>
                <a:tc>
                  <a:txBody>
                    <a:bodyPr/>
                    <a:lstStyle/>
                    <a:p>
                      <a:pPr algn="ctr"/>
                      <a:r>
                        <a:rPr lang="fr-FR" sz="1200" dirty="0" smtClean="0"/>
                        <a:t>OFDM</a:t>
                      </a:r>
                      <a:endParaRPr lang="fr-FR" sz="1200" dirty="0"/>
                    </a:p>
                  </a:txBody>
                  <a:tcPr/>
                </a:tc>
                <a:tc>
                  <a:txBody>
                    <a:bodyPr/>
                    <a:lstStyle/>
                    <a:p>
                      <a:pPr algn="ctr"/>
                      <a:r>
                        <a:rPr lang="fr-FR" sz="1200" dirty="0" smtClean="0"/>
                        <a:t>13</a:t>
                      </a:r>
                      <a:endParaRPr lang="fr-FR" sz="1200" dirty="0"/>
                    </a:p>
                  </a:txBody>
                  <a:tcPr/>
                </a:tc>
              </a:tr>
              <a:tr h="713155">
                <a:tc>
                  <a:txBody>
                    <a:bodyPr/>
                    <a:lstStyle/>
                    <a:p>
                      <a:pPr algn="ctr"/>
                      <a:r>
                        <a:rPr lang="fr-FR" sz="1200" dirty="0" smtClean="0"/>
                        <a:t>802.11n</a:t>
                      </a:r>
                      <a:endParaRPr lang="fr-FR" sz="1200" dirty="0"/>
                    </a:p>
                  </a:txBody>
                  <a:tcPr/>
                </a:tc>
                <a:tc>
                  <a:txBody>
                    <a:bodyPr/>
                    <a:lstStyle/>
                    <a:p>
                      <a:pPr algn="ctr"/>
                      <a:r>
                        <a:rPr lang="fr-FR" sz="1200" dirty="0" smtClean="0"/>
                        <a:t>attendue pour fin </a:t>
                      </a:r>
                      <a:r>
                        <a:rPr lang="fr-FR" sz="1200" dirty="0" smtClean="0">
                          <a:hlinkClick r:id="rId2" action="ppaction://hlinkfile" tooltip="2008"/>
                        </a:rPr>
                        <a:t>2008</a:t>
                      </a:r>
                      <a:r>
                        <a:rPr lang="fr-FR" sz="1200" dirty="0" smtClean="0"/>
                        <a:t>.</a:t>
                      </a:r>
                      <a:endParaRPr lang="fr-FR" sz="1200" dirty="0"/>
                    </a:p>
                  </a:txBody>
                  <a:tcPr/>
                </a:tc>
                <a:tc>
                  <a:txBody>
                    <a:bodyPr/>
                    <a:lstStyle/>
                    <a:p>
                      <a:pPr algn="ctr"/>
                      <a:r>
                        <a:rPr lang="fr-FR" sz="1200" dirty="0" smtClean="0"/>
                        <a:t>2400 ou 5000</a:t>
                      </a:r>
                      <a:endParaRPr lang="fr-FR" sz="1200" dirty="0"/>
                    </a:p>
                  </a:txBody>
                  <a:tcPr/>
                </a:tc>
                <a:tc>
                  <a:txBody>
                    <a:bodyPr/>
                    <a:lstStyle/>
                    <a:p>
                      <a:pPr algn="ctr"/>
                      <a:r>
                        <a:rPr lang="fr-FR" sz="1200" dirty="0" smtClean="0"/>
                        <a:t>600</a:t>
                      </a:r>
                      <a:endParaRPr lang="fr-FR" sz="1200" dirty="0"/>
                    </a:p>
                  </a:txBody>
                  <a:tcPr/>
                </a:tc>
                <a:tc>
                  <a:txBody>
                    <a:bodyPr/>
                    <a:lstStyle/>
                    <a:p>
                      <a:pPr algn="ctr"/>
                      <a:r>
                        <a:rPr lang="fr-FR" sz="1200" dirty="0" smtClean="0"/>
                        <a:t>90</a:t>
                      </a:r>
                      <a:endParaRPr lang="fr-FR" sz="1200" dirty="0"/>
                    </a:p>
                  </a:txBody>
                  <a:tcPr/>
                </a:tc>
                <a:tc>
                  <a:txBody>
                    <a:bodyPr/>
                    <a:lstStyle/>
                    <a:p>
                      <a:pPr algn="ctr"/>
                      <a:r>
                        <a:rPr lang="fr-FR" sz="1200" dirty="0" smtClean="0"/>
                        <a:t>????</a:t>
                      </a:r>
                      <a:endParaRPr lang="fr-FR" sz="1200" dirty="0"/>
                    </a:p>
                  </a:txBody>
                  <a:tcPr/>
                </a:tc>
                <a:tc>
                  <a:txBody>
                    <a:bodyPr/>
                    <a:lstStyle/>
                    <a:p>
                      <a:pPr algn="ctr"/>
                      <a:r>
                        <a:rPr lang="fr-FR" sz="1200" dirty="0" smtClean="0"/>
                        <a:t>OFDM</a:t>
                      </a:r>
                      <a:endParaRPr lang="fr-FR" sz="1200" dirty="0"/>
                    </a:p>
                  </a:txBody>
                  <a:tcPr/>
                </a:tc>
                <a:tc>
                  <a:txBody>
                    <a:bodyPr/>
                    <a:lstStyle/>
                    <a:p>
                      <a:pPr algn="ctr"/>
                      <a:r>
                        <a:rPr lang="fr-FR" sz="1200" dirty="0" smtClean="0"/>
                        <a:t>13</a:t>
                      </a:r>
                      <a:endParaRPr lang="fr-FR" sz="1200" dirty="0"/>
                    </a:p>
                  </a:txBody>
                  <a:tcPr/>
                </a:tc>
              </a:tr>
            </a:tbl>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52"/>
            <a:ext cx="9001156" cy="1200329"/>
          </a:xfrm>
          <a:prstGeom prst="rect">
            <a:avLst/>
          </a:prstGeom>
        </p:spPr>
        <p:txBody>
          <a:bodyPr wrap="square">
            <a:spAutoFit/>
          </a:bodyPr>
          <a:lstStyle/>
          <a:p>
            <a:r>
              <a:rPr lang="fr-FR" b="1" dirty="0" smtClean="0"/>
              <a:t>Mi Mars 2007 :Installation du relais.</a:t>
            </a:r>
          </a:p>
          <a:p>
            <a:r>
              <a:rPr lang="fr-FR" dirty="0" smtClean="0"/>
              <a:t>Certaines personnes souhaitant se connecter au réseau WIFI se trouvaient hors de portée de l'émetteur principal. Il a été nécessaire de mettre en place un relais. </a:t>
            </a:r>
            <a:endParaRPr lang="fr-FR" dirty="0"/>
          </a:p>
        </p:txBody>
      </p:sp>
      <p:pic>
        <p:nvPicPr>
          <p:cNvPr id="102402" name="Picture 2" descr="http://www.dxe.fr/images/maj/relais1.jpg"/>
          <p:cNvPicPr>
            <a:picLocks noChangeAspect="1" noChangeArrowheads="1"/>
          </p:cNvPicPr>
          <p:nvPr/>
        </p:nvPicPr>
        <p:blipFill>
          <a:blip r:embed="rId2" cstate="print"/>
          <a:srcRect/>
          <a:stretch>
            <a:fillRect/>
          </a:stretch>
        </p:blipFill>
        <p:spPr bwMode="auto">
          <a:xfrm>
            <a:off x="857224" y="1071546"/>
            <a:ext cx="7500990" cy="562574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142852"/>
            <a:ext cx="9001156" cy="923330"/>
          </a:xfrm>
          <a:prstGeom prst="rect">
            <a:avLst/>
          </a:prstGeom>
        </p:spPr>
        <p:txBody>
          <a:bodyPr wrap="square">
            <a:spAutoFit/>
          </a:bodyPr>
          <a:lstStyle/>
          <a:p>
            <a:r>
              <a:rPr lang="fr-FR" dirty="0" smtClean="0"/>
              <a:t>Le Relais est installé au milieu d'un champ, il reste très discret.</a:t>
            </a:r>
            <a:br>
              <a:rPr lang="fr-FR" dirty="0" smtClean="0"/>
            </a:br>
            <a:r>
              <a:rPr lang="fr-FR" dirty="0" smtClean="0"/>
              <a:t>Un des utilisateurs a pris à sa charge la réalisation d'une tranchée de 150 mètres avec passage sous route.</a:t>
            </a:r>
            <a:endParaRPr lang="fr-FR" dirty="0"/>
          </a:p>
        </p:txBody>
      </p:sp>
      <p:pic>
        <p:nvPicPr>
          <p:cNvPr id="105474" name="Picture 2" descr="http://www.dxe.fr/images/maj/relais2.jpg"/>
          <p:cNvPicPr>
            <a:picLocks noChangeAspect="1" noChangeArrowheads="1"/>
          </p:cNvPicPr>
          <p:nvPr/>
        </p:nvPicPr>
        <p:blipFill>
          <a:blip r:embed="rId2" cstate="print"/>
          <a:srcRect/>
          <a:stretch>
            <a:fillRect/>
          </a:stretch>
        </p:blipFill>
        <p:spPr bwMode="auto">
          <a:xfrm>
            <a:off x="4714876" y="1357298"/>
            <a:ext cx="3535077" cy="4714908"/>
          </a:xfrm>
          <a:prstGeom prst="rect">
            <a:avLst/>
          </a:prstGeom>
          <a:noFill/>
        </p:spPr>
      </p:pic>
      <p:sp>
        <p:nvSpPr>
          <p:cNvPr id="6" name="Rectangle 5"/>
          <p:cNvSpPr/>
          <p:nvPr/>
        </p:nvSpPr>
        <p:spPr>
          <a:xfrm>
            <a:off x="0" y="2643182"/>
            <a:ext cx="4572000" cy="646331"/>
          </a:xfrm>
          <a:prstGeom prst="rect">
            <a:avLst/>
          </a:prstGeom>
        </p:spPr>
        <p:txBody>
          <a:bodyPr>
            <a:spAutoFit/>
          </a:bodyPr>
          <a:lstStyle/>
          <a:p>
            <a:r>
              <a:rPr lang="fr-FR" dirty="0" smtClean="0"/>
              <a:t>La hauteur totale du relais est de 7,50 mètres.</a:t>
            </a:r>
            <a:endParaRPr lang="fr-FR" dirty="0"/>
          </a:p>
        </p:txBody>
      </p:sp>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dxe.fr/images/maj/relais3.jpg"/>
          <p:cNvPicPr>
            <a:picLocks noChangeAspect="1" noChangeArrowheads="1"/>
          </p:cNvPicPr>
          <p:nvPr/>
        </p:nvPicPr>
        <p:blipFill>
          <a:blip r:embed="rId2" cstate="print"/>
          <a:srcRect/>
          <a:stretch>
            <a:fillRect/>
          </a:stretch>
        </p:blipFill>
        <p:spPr bwMode="auto">
          <a:xfrm>
            <a:off x="642910" y="1071546"/>
            <a:ext cx="7620000" cy="5010150"/>
          </a:xfrm>
          <a:prstGeom prst="rect">
            <a:avLst/>
          </a:prstGeom>
          <a:noFill/>
        </p:spPr>
      </p:pic>
      <p:sp>
        <p:nvSpPr>
          <p:cNvPr id="5" name="Rectangle 4"/>
          <p:cNvSpPr/>
          <p:nvPr/>
        </p:nvSpPr>
        <p:spPr>
          <a:xfrm>
            <a:off x="0" y="0"/>
            <a:ext cx="8786874" cy="923330"/>
          </a:xfrm>
          <a:prstGeom prst="rect">
            <a:avLst/>
          </a:prstGeom>
        </p:spPr>
        <p:txBody>
          <a:bodyPr wrap="square">
            <a:spAutoFit/>
          </a:bodyPr>
          <a:lstStyle/>
          <a:p>
            <a:r>
              <a:rPr lang="fr-FR" dirty="0" smtClean="0"/>
              <a:t>Armoire contenant un routeur Récepteur et un routeur Réémetteur </a:t>
            </a:r>
            <a:br>
              <a:rPr lang="fr-FR" dirty="0" smtClean="0"/>
            </a:br>
            <a:r>
              <a:rPr lang="fr-FR" dirty="0" smtClean="0"/>
              <a:t>L'installation est alimentée en basse tension 24 V via un câble souterrain de 150 mètres. </a:t>
            </a:r>
            <a:endParaRPr lang="fr-FR" dirty="0"/>
          </a:p>
        </p:txBody>
      </p:sp>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dxe.fr/images/maj/vuecombechaude.jpg"/>
          <p:cNvPicPr>
            <a:picLocks noChangeAspect="1" noChangeArrowheads="1"/>
          </p:cNvPicPr>
          <p:nvPr/>
        </p:nvPicPr>
        <p:blipFill>
          <a:blip r:embed="rId2" cstate="print"/>
          <a:srcRect/>
          <a:stretch>
            <a:fillRect/>
          </a:stretch>
        </p:blipFill>
        <p:spPr bwMode="auto">
          <a:xfrm>
            <a:off x="785786" y="928670"/>
            <a:ext cx="7620000" cy="5715000"/>
          </a:xfrm>
          <a:prstGeom prst="rect">
            <a:avLst/>
          </a:prstGeom>
          <a:noFill/>
        </p:spPr>
      </p:pic>
      <p:sp>
        <p:nvSpPr>
          <p:cNvPr id="5" name="Rectangle 4"/>
          <p:cNvSpPr/>
          <p:nvPr/>
        </p:nvSpPr>
        <p:spPr>
          <a:xfrm>
            <a:off x="500034" y="142852"/>
            <a:ext cx="5811206" cy="646331"/>
          </a:xfrm>
          <a:prstGeom prst="rect">
            <a:avLst/>
          </a:prstGeom>
        </p:spPr>
        <p:txBody>
          <a:bodyPr wrap="none">
            <a:spAutoFit/>
          </a:bodyPr>
          <a:lstStyle/>
          <a:p>
            <a:pPr lvl="0"/>
            <a:r>
              <a:rPr lang="fr-FR" dirty="0" smtClean="0"/>
              <a:t>Mars 2007 : Mise en place de nouveaux abonnés :</a:t>
            </a:r>
          </a:p>
          <a:p>
            <a:r>
              <a:rPr lang="fr-FR" b="1" dirty="0" smtClean="0"/>
              <a:t>Village de Vacances Combe Chaude </a:t>
            </a:r>
            <a:endParaRPr lang="fr-FR"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dxe.fr/images/maj/Combechaude.jpg"/>
          <p:cNvPicPr>
            <a:picLocks noChangeAspect="1" noChangeArrowheads="1"/>
          </p:cNvPicPr>
          <p:nvPr/>
        </p:nvPicPr>
        <p:blipFill>
          <a:blip r:embed="rId2" cstate="print"/>
          <a:srcRect/>
          <a:stretch>
            <a:fillRect/>
          </a:stretch>
        </p:blipFill>
        <p:spPr bwMode="auto">
          <a:xfrm>
            <a:off x="214282" y="214290"/>
            <a:ext cx="5715040" cy="4286280"/>
          </a:xfrm>
          <a:prstGeom prst="rect">
            <a:avLst/>
          </a:prstGeom>
          <a:noFill/>
        </p:spPr>
      </p:pic>
      <p:sp>
        <p:nvSpPr>
          <p:cNvPr id="5" name="Rectangle 4"/>
          <p:cNvSpPr/>
          <p:nvPr/>
        </p:nvSpPr>
        <p:spPr>
          <a:xfrm>
            <a:off x="6429388" y="428604"/>
            <a:ext cx="2143140" cy="3416320"/>
          </a:xfrm>
          <a:prstGeom prst="rect">
            <a:avLst/>
          </a:prstGeom>
        </p:spPr>
        <p:txBody>
          <a:bodyPr wrap="square">
            <a:spAutoFit/>
          </a:bodyPr>
          <a:lstStyle/>
          <a:p>
            <a:r>
              <a:rPr lang="fr-FR" dirty="0" smtClean="0"/>
              <a:t>Sur la gauche, antenne et armoire en liaison avec le relais. </a:t>
            </a:r>
            <a:br>
              <a:rPr lang="fr-FR" dirty="0" smtClean="0"/>
            </a:br>
            <a:r>
              <a:rPr lang="fr-FR" dirty="0" smtClean="0"/>
              <a:t>Sur la droite antenne et armoire assurent la couverture de l'ensemble du village de vacances. </a:t>
            </a:r>
            <a:endParaRPr lang="fr-FR" dirty="0"/>
          </a:p>
        </p:txBody>
      </p:sp>
      <p:pic>
        <p:nvPicPr>
          <p:cNvPr id="108548" name="Picture 4" descr="G:\DSC02829.jpg"/>
          <p:cNvPicPr>
            <a:picLocks noChangeAspect="1" noChangeArrowheads="1"/>
          </p:cNvPicPr>
          <p:nvPr/>
        </p:nvPicPr>
        <p:blipFill>
          <a:blip r:embed="rId3" cstate="print"/>
          <a:srcRect/>
          <a:stretch>
            <a:fillRect/>
          </a:stretch>
        </p:blipFill>
        <p:spPr bwMode="auto">
          <a:xfrm>
            <a:off x="5929322" y="4572008"/>
            <a:ext cx="2815156" cy="2111367"/>
          </a:xfrm>
          <a:prstGeom prst="rect">
            <a:avLst/>
          </a:prstGeom>
          <a:noFill/>
        </p:spPr>
      </p:pic>
      <p:sp>
        <p:nvSpPr>
          <p:cNvPr id="8" name="ZoneTexte 7"/>
          <p:cNvSpPr txBox="1"/>
          <p:nvPr/>
        </p:nvSpPr>
        <p:spPr>
          <a:xfrm>
            <a:off x="3571868" y="5857892"/>
            <a:ext cx="2225289" cy="369332"/>
          </a:xfrm>
          <a:prstGeom prst="rect">
            <a:avLst/>
          </a:prstGeom>
          <a:noFill/>
        </p:spPr>
        <p:txBody>
          <a:bodyPr wrap="none" rtlCol="0">
            <a:spAutoFit/>
          </a:bodyPr>
          <a:lstStyle/>
          <a:p>
            <a:r>
              <a:rPr lang="fr-FR" dirty="0" smtClean="0"/>
              <a:t>AP de Distribution</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dxe.fr/images/maj/antenneinvisible.jpg"/>
          <p:cNvPicPr>
            <a:picLocks noChangeAspect="1" noChangeArrowheads="1"/>
          </p:cNvPicPr>
          <p:nvPr/>
        </p:nvPicPr>
        <p:blipFill>
          <a:blip r:embed="rId2" cstate="print"/>
          <a:srcRect/>
          <a:stretch>
            <a:fillRect/>
          </a:stretch>
        </p:blipFill>
        <p:spPr bwMode="auto">
          <a:xfrm>
            <a:off x="1714480" y="285728"/>
            <a:ext cx="6667546" cy="5000660"/>
          </a:xfrm>
          <a:prstGeom prst="rect">
            <a:avLst/>
          </a:prstGeom>
          <a:noFill/>
        </p:spPr>
      </p:pic>
      <p:sp>
        <p:nvSpPr>
          <p:cNvPr id="5" name="Rectangle 4"/>
          <p:cNvSpPr/>
          <p:nvPr/>
        </p:nvSpPr>
        <p:spPr>
          <a:xfrm>
            <a:off x="214282" y="5286388"/>
            <a:ext cx="8786874" cy="646331"/>
          </a:xfrm>
          <a:prstGeom prst="rect">
            <a:avLst/>
          </a:prstGeom>
        </p:spPr>
        <p:txBody>
          <a:bodyPr wrap="square">
            <a:spAutoFit/>
          </a:bodyPr>
          <a:lstStyle/>
          <a:p>
            <a:r>
              <a:rPr lang="fr-FR" dirty="0" smtClean="0"/>
              <a:t>Dans ce cas là, un particulier à proximité du relais, une simple antenne extérieure de 10 cm est utilisée.</a:t>
            </a:r>
            <a:endParaRPr lang="fr-FR" dirty="0"/>
          </a:p>
        </p:txBody>
      </p:sp>
    </p:spTree>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92500" lnSpcReduction="10000"/>
          </a:bodyPr>
          <a:lstStyle/>
          <a:p>
            <a:pPr lvl="0"/>
            <a:r>
              <a:rPr lang="fr-FR" sz="1800" dirty="0" smtClean="0"/>
              <a:t>Fin octobre 2007 : Remise de la récompense « Envie d’agir » </a:t>
            </a:r>
          </a:p>
          <a:p>
            <a:pPr lvl="0">
              <a:buNone/>
            </a:pPr>
            <a:r>
              <a:rPr lang="fr-FR" sz="1800" dirty="0" smtClean="0"/>
              <a:t>	Lauréat d’Aquitaine du programme du Ministère de la Jeunesse et Sport à Périgueux.</a:t>
            </a:r>
          </a:p>
          <a:p>
            <a:pPr lvl="0"/>
            <a:endParaRPr lang="fr-FR" sz="1800" dirty="0" smtClean="0"/>
          </a:p>
          <a:p>
            <a:pPr lvl="0"/>
            <a:endParaRPr lang="fr-FR" sz="1800" dirty="0" smtClean="0"/>
          </a:p>
          <a:p>
            <a:pPr lvl="0"/>
            <a:endParaRPr lang="fr-FR" sz="1800" dirty="0" smtClean="0"/>
          </a:p>
          <a:p>
            <a:pPr lvl="0"/>
            <a:endParaRPr lang="fr-FR" sz="1800" dirty="0" smtClean="0"/>
          </a:p>
          <a:p>
            <a:pPr lvl="0"/>
            <a:endParaRPr lang="fr-FR" sz="1800" dirty="0" smtClean="0"/>
          </a:p>
          <a:p>
            <a:pPr lvl="0"/>
            <a:endParaRPr lang="fr-FR" sz="1800" dirty="0" smtClean="0"/>
          </a:p>
          <a:p>
            <a:pPr lvl="0"/>
            <a:r>
              <a:rPr lang="fr-FR" sz="1800" dirty="0" smtClean="0"/>
              <a:t>Mi juin : Devant la montée en charge du réseau :</a:t>
            </a:r>
          </a:p>
          <a:p>
            <a:pPr lvl="0">
              <a:buNone/>
            </a:pPr>
            <a:r>
              <a:rPr lang="fr-FR" sz="1800" dirty="0" smtClean="0"/>
              <a:t>	Programmation et mise en place d’une passerelle professionnelle basée sur  l’</a:t>
            </a:r>
            <a:r>
              <a:rPr lang="fr-FR" sz="1800" dirty="0" err="1" smtClean="0"/>
              <a:t>appliance</a:t>
            </a:r>
            <a:r>
              <a:rPr lang="fr-FR" sz="1800" dirty="0" smtClean="0"/>
              <a:t> </a:t>
            </a:r>
            <a:r>
              <a:rPr lang="fr-FR" sz="1800" dirty="0" err="1" smtClean="0"/>
              <a:t>PFSense</a:t>
            </a:r>
            <a:r>
              <a:rPr lang="fr-FR" sz="1800" dirty="0" smtClean="0"/>
              <a:t>.</a:t>
            </a:r>
          </a:p>
          <a:p>
            <a:pPr lvl="0"/>
            <a:r>
              <a:rPr lang="fr-FR" sz="1800" dirty="0" smtClean="0"/>
              <a:t>Mi juillet 2008 : Mise en place du cryptage sur l’ensemble du réseau avec la norme WPA2.</a:t>
            </a:r>
          </a:p>
          <a:p>
            <a:pPr lvl="0"/>
            <a:r>
              <a:rPr lang="fr-FR" sz="1800" dirty="0" smtClean="0"/>
              <a:t>Octobre 2008 : Le réseau est stable et compte une dizaine d’utilisateurs.</a:t>
            </a:r>
          </a:p>
          <a:p>
            <a:endParaRPr lang="fr-FR" dirty="0"/>
          </a:p>
        </p:txBody>
      </p:sp>
      <p:sp>
        <p:nvSpPr>
          <p:cNvPr id="3" name="Titre 2"/>
          <p:cNvSpPr>
            <a:spLocks noGrp="1"/>
          </p:cNvSpPr>
          <p:nvPr>
            <p:ph type="title"/>
          </p:nvPr>
        </p:nvSpPr>
        <p:spPr/>
        <p:txBody>
          <a:bodyPr/>
          <a:lstStyle/>
          <a:p>
            <a:r>
              <a:rPr lang="fr-FR" dirty="0" smtClean="0">
                <a:latin typeface="Times New Roman" pitchFamily="18" charset="0"/>
                <a:cs typeface="Times New Roman" pitchFamily="18" charset="0"/>
              </a:rPr>
              <a:t>Déploiement du Réseau Wifi </a:t>
            </a:r>
            <a:endParaRPr lang="fr-FR" dirty="0"/>
          </a:p>
        </p:txBody>
      </p:sp>
      <p:pic>
        <p:nvPicPr>
          <p:cNvPr id="1026" name="Picture 2" descr="D:\Mes documents\Mes images\Défis jeune\défijeunesmodif.jpg"/>
          <p:cNvPicPr>
            <a:picLocks noChangeAspect="1" noChangeArrowheads="1"/>
          </p:cNvPicPr>
          <p:nvPr/>
        </p:nvPicPr>
        <p:blipFill>
          <a:blip r:embed="rId2" cstate="print"/>
          <a:srcRect/>
          <a:stretch>
            <a:fillRect/>
          </a:stretch>
        </p:blipFill>
        <p:spPr bwMode="auto">
          <a:xfrm>
            <a:off x="2357422" y="2143116"/>
            <a:ext cx="2152648" cy="1614486"/>
          </a:xfrm>
          <a:prstGeom prst="rect">
            <a:avLst/>
          </a:prstGeom>
          <a:noFill/>
        </p:spPr>
      </p:pic>
      <p:pic>
        <p:nvPicPr>
          <p:cNvPr id="1027" name="Picture 3" descr="G:\Défis jeune\IMG_1428.jpg"/>
          <p:cNvPicPr>
            <a:picLocks noChangeAspect="1" noChangeArrowheads="1"/>
          </p:cNvPicPr>
          <p:nvPr/>
        </p:nvPicPr>
        <p:blipFill>
          <a:blip r:embed="rId3" cstate="print"/>
          <a:srcRect/>
          <a:stretch>
            <a:fillRect/>
          </a:stretch>
        </p:blipFill>
        <p:spPr bwMode="auto">
          <a:xfrm>
            <a:off x="5786446" y="2143116"/>
            <a:ext cx="2190766" cy="1643074"/>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descr="G:\gwen 4\IMG_1685.jpg"/>
          <p:cNvPicPr>
            <a:picLocks noChangeAspect="1" noChangeArrowheads="1"/>
          </p:cNvPicPr>
          <p:nvPr/>
        </p:nvPicPr>
        <p:blipFill>
          <a:blip r:embed="rId2" cstate="print"/>
          <a:srcRect/>
          <a:stretch>
            <a:fillRect/>
          </a:stretch>
        </p:blipFill>
        <p:spPr bwMode="auto">
          <a:xfrm>
            <a:off x="895347" y="928670"/>
            <a:ext cx="7248553" cy="5436968"/>
          </a:xfrm>
          <a:prstGeom prst="rect">
            <a:avLst/>
          </a:prstGeom>
          <a:noFill/>
        </p:spPr>
      </p:pic>
      <p:sp>
        <p:nvSpPr>
          <p:cNvPr id="6" name="ZoneTexte 5"/>
          <p:cNvSpPr txBox="1"/>
          <p:nvPr/>
        </p:nvSpPr>
        <p:spPr>
          <a:xfrm>
            <a:off x="285720" y="357166"/>
            <a:ext cx="3780202" cy="369332"/>
          </a:xfrm>
          <a:prstGeom prst="rect">
            <a:avLst/>
          </a:prstGeom>
          <a:noFill/>
        </p:spPr>
        <p:txBody>
          <a:bodyPr wrap="none" rtlCol="0">
            <a:spAutoFit/>
          </a:bodyPr>
          <a:lstStyle/>
          <a:p>
            <a:r>
              <a:rPr lang="fr-FR" dirty="0" smtClean="0"/>
              <a:t>La nouvelle Passerelle installée :</a:t>
            </a:r>
            <a:endParaRPr lang="fr-FR" dirty="0"/>
          </a:p>
        </p:txBody>
      </p:sp>
    </p:spTree>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81328"/>
            <a:ext cx="8229600" cy="5090944"/>
          </a:xfrm>
        </p:spPr>
        <p:txBody>
          <a:bodyPr>
            <a:normAutofit fontScale="77500" lnSpcReduction="20000"/>
          </a:bodyPr>
          <a:lstStyle/>
          <a:p>
            <a:pPr>
              <a:buNone/>
            </a:pPr>
            <a:r>
              <a:rPr lang="fr-FR" dirty="0" smtClean="0"/>
              <a:t> Fiabilité -  Sécurité -Performance – Pérennité</a:t>
            </a:r>
          </a:p>
          <a:p>
            <a:endParaRPr lang="fr-FR" dirty="0" smtClean="0"/>
          </a:p>
          <a:p>
            <a:r>
              <a:rPr lang="fr-FR" dirty="0" smtClean="0"/>
              <a:t> </a:t>
            </a:r>
            <a:r>
              <a:rPr lang="fr-FR" sz="2300" dirty="0" smtClean="0"/>
              <a:t>Mis en Route en novembre 2006, le réseau n’a pas connu plus d’une heure d’interruption continue,</a:t>
            </a:r>
          </a:p>
          <a:p>
            <a:pPr lvl="1"/>
            <a:endParaRPr lang="fr-FR" dirty="0" smtClean="0"/>
          </a:p>
          <a:p>
            <a:pPr lvl="1"/>
            <a:r>
              <a:rPr lang="fr-FR" dirty="0" smtClean="0"/>
              <a:t>Un soin extrême a été porté pour atteindre ce niveau de fiabilité.</a:t>
            </a:r>
          </a:p>
          <a:p>
            <a:pPr lvl="2"/>
            <a:endParaRPr lang="fr-FR" dirty="0" smtClean="0"/>
          </a:p>
          <a:p>
            <a:pPr lvl="2"/>
            <a:r>
              <a:rPr lang="fr-FR" dirty="0" smtClean="0"/>
              <a:t>Protection contre les ESD (décharge électrostatique ) au niveau des antennes d’émission.</a:t>
            </a:r>
          </a:p>
          <a:p>
            <a:pPr lvl="2"/>
            <a:r>
              <a:rPr lang="fr-FR" dirty="0" smtClean="0"/>
              <a:t>Protection contre la foudre et les hausses de tension.</a:t>
            </a:r>
          </a:p>
          <a:p>
            <a:pPr lvl="2"/>
            <a:r>
              <a:rPr lang="fr-FR" dirty="0" smtClean="0"/>
              <a:t>Mise en place d’alimentations redondantes. ( l’installation de collecte ADSL a une autonomie d’environ 48 heures en cas de coupure secteur.</a:t>
            </a:r>
          </a:p>
          <a:p>
            <a:pPr lvl="2">
              <a:buNone/>
            </a:pPr>
            <a:r>
              <a:rPr lang="fr-FR" dirty="0" smtClean="0"/>
              <a:t>	Au niveau de l’entreprise un onduleur assure 6 heures d’autonomie pour toute l’infrastructure réseau.</a:t>
            </a:r>
          </a:p>
          <a:p>
            <a:pPr lvl="2"/>
            <a:r>
              <a:rPr lang="fr-FR" dirty="0" smtClean="0"/>
              <a:t>Les matériels installés dans les armoires sont maintenus dans des environnements stabilisés du point de vue de la température et de l’hygrométrie; même dans des conditions extrêmes ( + 3°C intérieur pour – 15 °C extérieur).</a:t>
            </a:r>
          </a:p>
          <a:p>
            <a:pPr>
              <a:buNone/>
            </a:pPr>
            <a:endParaRPr lang="fr-FR" dirty="0"/>
          </a:p>
        </p:txBody>
      </p:sp>
      <p:sp>
        <p:nvSpPr>
          <p:cNvPr id="2" name="Titre 1"/>
          <p:cNvSpPr>
            <a:spLocks noGrp="1"/>
          </p:cNvSpPr>
          <p:nvPr>
            <p:ph type="title"/>
          </p:nvPr>
        </p:nvSpPr>
        <p:spPr/>
        <p:txBody>
          <a:bodyPr>
            <a:normAutofit/>
          </a:bodyPr>
          <a:lstStyle/>
          <a:p>
            <a:r>
              <a:rPr lang="fr-FR" b="1" dirty="0" smtClean="0">
                <a:latin typeface="Times New Roman" pitchFamily="18" charset="0"/>
                <a:cs typeface="Times New Roman" pitchFamily="18" charset="0"/>
              </a:rPr>
              <a:t>III – Le Réseau en Pratique</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a:bodyPr>
          <a:lstStyle/>
          <a:p>
            <a:pPr>
              <a:buNone/>
            </a:pPr>
            <a:r>
              <a:rPr lang="fr-FR" dirty="0" smtClean="0"/>
              <a:t>Fiabilité -  Sécurité -Performance – Pérennité</a:t>
            </a:r>
          </a:p>
          <a:p>
            <a:endParaRPr lang="fr-FR" dirty="0" smtClean="0"/>
          </a:p>
          <a:p>
            <a:r>
              <a:rPr lang="fr-FR" sz="1800" dirty="0" smtClean="0"/>
              <a:t> </a:t>
            </a:r>
            <a:r>
              <a:rPr lang="fr-FR" sz="2300" dirty="0" smtClean="0"/>
              <a:t>Un degré de sécurité élevé.</a:t>
            </a:r>
          </a:p>
          <a:p>
            <a:endParaRPr lang="fr-FR" sz="2000" dirty="0" smtClean="0"/>
          </a:p>
          <a:p>
            <a:pPr lvl="1"/>
            <a:r>
              <a:rPr lang="fr-FR" sz="1800" dirty="0" smtClean="0"/>
              <a:t>Tout les liens sont cryptés avec la norme la plus récente WPA2 depuis mi juillet 2008.</a:t>
            </a:r>
          </a:p>
          <a:p>
            <a:pPr lvl="1"/>
            <a:endParaRPr lang="fr-FR" sz="1800" dirty="0" smtClean="0"/>
          </a:p>
          <a:p>
            <a:pPr lvl="1"/>
            <a:r>
              <a:rPr lang="fr-FR" sz="1800" dirty="0" smtClean="0"/>
              <a:t>Un double contrôle d’accès est en place ( matériel et/ou par login/mot de passe).</a:t>
            </a:r>
          </a:p>
          <a:p>
            <a:pPr lvl="1"/>
            <a:endParaRPr lang="fr-FR" sz="1800" dirty="0" smtClean="0"/>
          </a:p>
          <a:p>
            <a:pPr lvl="1"/>
            <a:r>
              <a:rPr lang="fr-FR" sz="1800" dirty="0" smtClean="0"/>
              <a:t>Les Habitations sont isolées entre elles. Aucune intrusion est possible.</a:t>
            </a:r>
          </a:p>
          <a:p>
            <a:pPr lvl="1"/>
            <a:endParaRPr lang="fr-FR" sz="1800" dirty="0" smtClean="0"/>
          </a:p>
          <a:p>
            <a:pPr lvl="1"/>
            <a:r>
              <a:rPr lang="fr-FR" sz="1800" dirty="0" smtClean="0"/>
              <a:t>Tous les évènements concernant le fonctionnement, l’activité et la qualité du service sont enregistrés par la passerelle en temps réel.</a:t>
            </a:r>
          </a:p>
          <a:p>
            <a:pPr>
              <a:buNone/>
            </a:pPr>
            <a:endParaRPr lang="fr-FR" dirty="0"/>
          </a:p>
        </p:txBody>
      </p:sp>
      <p:sp>
        <p:nvSpPr>
          <p:cNvPr id="2" name="Titre 1"/>
          <p:cNvSpPr>
            <a:spLocks noGrp="1"/>
          </p:cNvSpPr>
          <p:nvPr>
            <p:ph type="title"/>
          </p:nvPr>
        </p:nvSpPr>
        <p:spPr/>
        <p:txBody>
          <a:bodyPr>
            <a:normAutofit/>
          </a:bodyPr>
          <a:lstStyle/>
          <a:p>
            <a:r>
              <a:rPr lang="fr-FR" b="1" dirty="0" smtClean="0">
                <a:latin typeface="Times New Roman" pitchFamily="18" charset="0"/>
                <a:cs typeface="Times New Roman" pitchFamily="18" charset="0"/>
              </a:rPr>
              <a:t>III – Le Réseau en Pratique</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1481328"/>
            <a:ext cx="8401080" cy="4590878"/>
          </a:xfrm>
        </p:spPr>
        <p:txBody>
          <a:bodyPr>
            <a:normAutofit fontScale="85000" lnSpcReduction="20000"/>
          </a:bodyPr>
          <a:lstStyle/>
          <a:p>
            <a:pPr>
              <a:buNone/>
            </a:pPr>
            <a:r>
              <a:rPr lang="fr-FR" sz="2200" dirty="0" smtClean="0"/>
              <a:t>Le Wifi a envahi notre univers, il nous simplifie la vie en évitant</a:t>
            </a:r>
          </a:p>
          <a:p>
            <a:pPr>
              <a:buNone/>
            </a:pPr>
            <a:r>
              <a:rPr lang="fr-FR" sz="2200" dirty="0" smtClean="0"/>
              <a:t>l’utilisation contraignante de câbles. On retrouve cette technologie</a:t>
            </a:r>
          </a:p>
          <a:p>
            <a:pPr>
              <a:buNone/>
            </a:pPr>
            <a:r>
              <a:rPr lang="fr-FR" sz="2200" dirty="0" smtClean="0"/>
              <a:t>quotidiennement dans :</a:t>
            </a:r>
          </a:p>
          <a:p>
            <a:pPr marL="457200" indent="-457200">
              <a:buNone/>
            </a:pPr>
            <a:endParaRPr lang="fr-FR" sz="2200" dirty="0" smtClean="0"/>
          </a:p>
          <a:p>
            <a:r>
              <a:rPr lang="fr-FR" sz="2200" dirty="0" smtClean="0"/>
              <a:t>Ordinateurs Portables ( Mac – Pc )</a:t>
            </a:r>
          </a:p>
          <a:p>
            <a:r>
              <a:rPr lang="fr-FR" sz="2200" dirty="0" smtClean="0"/>
              <a:t>Routeurs – </a:t>
            </a:r>
            <a:r>
              <a:rPr lang="fr-FR" sz="2200" dirty="0" err="1" smtClean="0"/>
              <a:t>Livebox</a:t>
            </a:r>
            <a:r>
              <a:rPr lang="fr-FR" sz="2200" dirty="0" smtClean="0"/>
              <a:t> – </a:t>
            </a:r>
            <a:r>
              <a:rPr lang="fr-FR" sz="2200" dirty="0" err="1" smtClean="0"/>
              <a:t>Freebox</a:t>
            </a:r>
            <a:r>
              <a:rPr lang="fr-FR" sz="2200" dirty="0" smtClean="0"/>
              <a:t> – </a:t>
            </a:r>
            <a:r>
              <a:rPr lang="fr-FR" sz="2200" dirty="0" err="1" smtClean="0"/>
              <a:t>etc</a:t>
            </a:r>
            <a:endParaRPr lang="fr-FR" sz="2200" dirty="0" smtClean="0"/>
          </a:p>
          <a:p>
            <a:r>
              <a:rPr lang="fr-FR" sz="2200" dirty="0" smtClean="0"/>
              <a:t>Imprimantes multifonctions</a:t>
            </a:r>
          </a:p>
          <a:p>
            <a:r>
              <a:rPr lang="fr-FR" sz="2200" dirty="0" smtClean="0"/>
              <a:t>Téléphones portables – Téléphones VOIP</a:t>
            </a:r>
          </a:p>
          <a:p>
            <a:r>
              <a:rPr lang="fr-FR" sz="2200" dirty="0" smtClean="0"/>
              <a:t>Console de Jeux – </a:t>
            </a:r>
            <a:r>
              <a:rPr lang="fr-FR" sz="2200" dirty="0" err="1" smtClean="0"/>
              <a:t>etc</a:t>
            </a:r>
            <a:r>
              <a:rPr lang="fr-FR" sz="2200" dirty="0" smtClean="0"/>
              <a:t> …</a:t>
            </a:r>
          </a:p>
          <a:p>
            <a:pPr>
              <a:buNone/>
            </a:pPr>
            <a:endParaRPr lang="fr-FR" sz="2200" dirty="0" smtClean="0"/>
          </a:p>
          <a:p>
            <a:pPr>
              <a:buNone/>
            </a:pPr>
            <a:r>
              <a:rPr lang="fr-FR" sz="2200" dirty="0" smtClean="0"/>
              <a:t>Les portées ne dépassent pas quelques dizaines de mètres.</a:t>
            </a:r>
          </a:p>
          <a:p>
            <a:pPr>
              <a:buNone/>
            </a:pPr>
            <a:r>
              <a:rPr lang="fr-FR" sz="2200" dirty="0" smtClean="0"/>
              <a:t>La multiplicité des connexions entraine des problèmes de</a:t>
            </a:r>
          </a:p>
          <a:p>
            <a:pPr>
              <a:buNone/>
            </a:pPr>
            <a:r>
              <a:rPr lang="fr-FR" sz="2200" dirty="0" smtClean="0"/>
              <a:t>brouillage radioélectrique ( </a:t>
            </a:r>
            <a:r>
              <a:rPr lang="fr-FR" sz="2200" dirty="0" err="1" smtClean="0"/>
              <a:t>electrosmog</a:t>
            </a:r>
            <a:r>
              <a:rPr lang="fr-FR" sz="2200" dirty="0" smtClean="0"/>
              <a:t> )</a:t>
            </a:r>
          </a:p>
          <a:p>
            <a:pPr>
              <a:buNone/>
            </a:pPr>
            <a:r>
              <a:rPr lang="fr-FR" sz="2200" dirty="0" smtClean="0"/>
              <a:t>Les appareils ont du mal à communiquer entre eux. Dans de telles</a:t>
            </a:r>
          </a:p>
          <a:p>
            <a:pPr>
              <a:buNone/>
            </a:pPr>
            <a:r>
              <a:rPr lang="fr-FR" sz="2200" dirty="0" smtClean="0"/>
              <a:t>conditions, la fiabilité et les débits chutent…  </a:t>
            </a:r>
          </a:p>
          <a:p>
            <a:pPr>
              <a:buNone/>
            </a:pPr>
            <a:r>
              <a:rPr lang="fr-FR" sz="2200" dirty="0" smtClean="0"/>
              <a:t>C’est le WIFI « classique »</a:t>
            </a:r>
          </a:p>
          <a:p>
            <a:pPr>
              <a:buNone/>
            </a:pPr>
            <a:endParaRPr lang="fr-FR" dirty="0"/>
          </a:p>
        </p:txBody>
      </p:sp>
      <p:sp>
        <p:nvSpPr>
          <p:cNvPr id="2" name="Titre 1"/>
          <p:cNvSpPr>
            <a:spLocks noGrp="1"/>
          </p:cNvSpPr>
          <p:nvPr>
            <p:ph type="title"/>
          </p:nvPr>
        </p:nvSpPr>
        <p:spPr/>
        <p:txBody>
          <a:bodyPr>
            <a:normAutofit/>
          </a:bodyPr>
          <a:lstStyle/>
          <a:p>
            <a:r>
              <a:rPr lang="fr-FR" dirty="0" smtClean="0"/>
              <a:t>Les Usages Classiques du Wifi</a:t>
            </a:r>
            <a:endParaRPr lang="fr-FR" dirty="0"/>
          </a:p>
        </p:txBody>
      </p:sp>
      <p:pic>
        <p:nvPicPr>
          <p:cNvPr id="36868" name="Picture 4" descr="http://www.svmlemag.fr/files/Freebox_v4.jpg"/>
          <p:cNvPicPr>
            <a:picLocks noChangeAspect="1" noChangeArrowheads="1"/>
          </p:cNvPicPr>
          <p:nvPr/>
        </p:nvPicPr>
        <p:blipFill>
          <a:blip r:embed="rId2" cstate="print"/>
          <a:srcRect/>
          <a:stretch>
            <a:fillRect/>
          </a:stretch>
        </p:blipFill>
        <p:spPr bwMode="auto">
          <a:xfrm>
            <a:off x="6961446" y="2857496"/>
            <a:ext cx="2111148" cy="1422386"/>
          </a:xfrm>
          <a:prstGeom prst="rect">
            <a:avLst/>
          </a:prstGeom>
          <a:noFill/>
        </p:spPr>
      </p:pic>
      <p:pic>
        <p:nvPicPr>
          <p:cNvPr id="36866" name="Picture 2" descr="http://www.corse-informatique-assistance.fr/images/livebox_inventel.jpg"/>
          <p:cNvPicPr>
            <a:picLocks noChangeAspect="1" noChangeArrowheads="1"/>
          </p:cNvPicPr>
          <p:nvPr/>
        </p:nvPicPr>
        <p:blipFill>
          <a:blip r:embed="rId3" cstate="print"/>
          <a:srcRect/>
          <a:stretch>
            <a:fillRect/>
          </a:stretch>
        </p:blipFill>
        <p:spPr bwMode="auto">
          <a:xfrm>
            <a:off x="5717577" y="2071678"/>
            <a:ext cx="1497629" cy="1357322"/>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10000"/>
          </a:bodyPr>
          <a:lstStyle/>
          <a:p>
            <a:pPr>
              <a:buNone/>
            </a:pPr>
            <a:r>
              <a:rPr lang="fr-FR" dirty="0" smtClean="0"/>
              <a:t>Fiabilité -  Sécurité -Performance – Pérennité</a:t>
            </a:r>
          </a:p>
          <a:p>
            <a:endParaRPr lang="fr-FR" dirty="0" smtClean="0"/>
          </a:p>
          <a:p>
            <a:r>
              <a:rPr lang="fr-FR" sz="2500" dirty="0" smtClean="0"/>
              <a:t> Des Performances Elevées</a:t>
            </a:r>
          </a:p>
          <a:p>
            <a:endParaRPr lang="fr-FR" dirty="0" smtClean="0"/>
          </a:p>
          <a:p>
            <a:pPr lvl="1"/>
            <a:r>
              <a:rPr lang="fr-FR" sz="2000" dirty="0" smtClean="0"/>
              <a:t>Objectif premier du réseau, les utilisateurs doivent pouvoir profiter à tout moment du maximum des capacités de la ligne ADSL.</a:t>
            </a:r>
          </a:p>
          <a:p>
            <a:pPr lvl="1"/>
            <a:endParaRPr lang="fr-FR" sz="2000" dirty="0" smtClean="0"/>
          </a:p>
          <a:p>
            <a:pPr lvl="2"/>
            <a:r>
              <a:rPr lang="fr-FR" sz="2000" dirty="0" smtClean="0"/>
              <a:t>La Passerelle veille en temps réel à un partage équitable des ressources entre tout les utilisateurs.</a:t>
            </a:r>
          </a:p>
          <a:p>
            <a:pPr lvl="2"/>
            <a:r>
              <a:rPr lang="fr-FR" sz="2000" dirty="0" smtClean="0"/>
              <a:t>Elle garantie un débit de 2 mégas par foyer dans 98 % du temps.</a:t>
            </a:r>
          </a:p>
          <a:p>
            <a:pPr lvl="2"/>
            <a:r>
              <a:rPr lang="fr-FR" sz="2000" dirty="0" smtClean="0"/>
              <a:t>L’architecture du réseau de distribution limite au maximum le trafic inutile et offre ainsi une latence minimum et une infime perte de donnée (2 à 4 ms supplémentaire par rapport a un </a:t>
            </a:r>
            <a:r>
              <a:rPr lang="fr-FR" sz="2000" dirty="0" smtClean="0"/>
              <a:t>accès </a:t>
            </a:r>
            <a:r>
              <a:rPr lang="fr-FR" sz="2000" dirty="0" smtClean="0"/>
              <a:t>ADSL classique pour les utilisateurs les plus éloignés). </a:t>
            </a:r>
          </a:p>
          <a:p>
            <a:pPr>
              <a:buNone/>
            </a:pPr>
            <a:endParaRPr lang="fr-FR" dirty="0"/>
          </a:p>
        </p:txBody>
      </p:sp>
      <p:sp>
        <p:nvSpPr>
          <p:cNvPr id="2" name="Titre 1"/>
          <p:cNvSpPr>
            <a:spLocks noGrp="1"/>
          </p:cNvSpPr>
          <p:nvPr>
            <p:ph type="title"/>
          </p:nvPr>
        </p:nvSpPr>
        <p:spPr/>
        <p:txBody>
          <a:bodyPr>
            <a:normAutofit/>
          </a:bodyPr>
          <a:lstStyle/>
          <a:p>
            <a:r>
              <a:rPr lang="fr-FR" b="1" dirty="0" smtClean="0">
                <a:latin typeface="Times New Roman" pitchFamily="18" charset="0"/>
                <a:cs typeface="Times New Roman" pitchFamily="18" charset="0"/>
              </a:rPr>
              <a:t>III – Le Réseau en Pratique</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dirty="0" smtClean="0"/>
              <a:t> </a:t>
            </a:r>
            <a:r>
              <a:rPr lang="fr-FR" sz="2300" dirty="0" smtClean="0"/>
              <a:t>Fiabilité -  Sécurité -Performance – Pérennité</a:t>
            </a:r>
          </a:p>
          <a:p>
            <a:endParaRPr lang="fr-FR" dirty="0" smtClean="0"/>
          </a:p>
          <a:p>
            <a:r>
              <a:rPr lang="fr-FR" dirty="0" smtClean="0"/>
              <a:t> </a:t>
            </a:r>
            <a:r>
              <a:rPr lang="fr-FR" sz="2100" dirty="0" smtClean="0"/>
              <a:t>Un réseau construit pour durer :</a:t>
            </a:r>
          </a:p>
          <a:p>
            <a:pPr lvl="1"/>
            <a:endParaRPr lang="fr-FR" sz="1700" dirty="0" smtClean="0"/>
          </a:p>
          <a:p>
            <a:pPr lvl="1"/>
            <a:r>
              <a:rPr lang="fr-FR" sz="1700" dirty="0" smtClean="0"/>
              <a:t>L’architecture évolutive s’adapte  aux exigences des nouveaux usages d’internet ( Contenus multimédias - Vidéos ).</a:t>
            </a:r>
          </a:p>
          <a:p>
            <a:pPr lvl="1"/>
            <a:r>
              <a:rPr lang="fr-FR" sz="1700" dirty="0" smtClean="0"/>
              <a:t>Le temps passé à l’étude, la qualité du matériel, le soin apporté à la réalisation des infrastructures doit garantir un fonctionnement sûr dans le temps.</a:t>
            </a:r>
          </a:p>
          <a:p>
            <a:pPr>
              <a:buNone/>
            </a:pPr>
            <a:endParaRPr lang="fr-FR" dirty="0"/>
          </a:p>
        </p:txBody>
      </p:sp>
      <p:sp>
        <p:nvSpPr>
          <p:cNvPr id="2" name="Titre 1"/>
          <p:cNvSpPr>
            <a:spLocks noGrp="1"/>
          </p:cNvSpPr>
          <p:nvPr>
            <p:ph type="title"/>
          </p:nvPr>
        </p:nvSpPr>
        <p:spPr/>
        <p:txBody>
          <a:bodyPr>
            <a:normAutofit/>
          </a:bodyPr>
          <a:lstStyle/>
          <a:p>
            <a:r>
              <a:rPr lang="fr-FR" b="1" dirty="0" smtClean="0">
                <a:latin typeface="Times New Roman" pitchFamily="18" charset="0"/>
                <a:cs typeface="Times New Roman" pitchFamily="18" charset="0"/>
              </a:rPr>
              <a:t>III – Le Réseau en Pratique</a:t>
            </a:r>
            <a:endParaRPr lang="fr-F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5682.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ebit747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78mega.jpg"/>
          <p:cNvPicPr>
            <a:picLocks noGrp="1" noChangeAspect="1"/>
          </p:cNvPicPr>
          <p:nvPr isPhoto="1"/>
        </p:nvPicPr>
        <p:blipFill>
          <a:blip r:embed="rId2" cstate="print">
            <a:lum/>
          </a:blip>
          <a:stretch>
            <a:fillRect/>
          </a:stretch>
        </p:blipFill>
        <p:spPr>
          <a:xfrm>
            <a:off x="0" y="703263"/>
            <a:ext cx="9144000" cy="5449887"/>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ntrole.jpg"/>
          <p:cNvPicPr>
            <a:picLocks noGrp="1" noChangeAspect="1"/>
          </p:cNvPicPr>
          <p:nvPr isPhoto="1"/>
        </p:nvPicPr>
        <p:blipFill>
          <a:blip r:embed="rId2" cstate="print">
            <a:lum/>
          </a:blip>
          <a:stretch>
            <a:fillRect/>
          </a:stretch>
        </p:blipFill>
        <p:spPr>
          <a:xfrm>
            <a:off x="0" y="17463"/>
            <a:ext cx="9144000" cy="6823075"/>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326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ZoneTexte 2"/>
          <p:cNvSpPr txBox="1"/>
          <p:nvPr/>
        </p:nvSpPr>
        <p:spPr>
          <a:xfrm>
            <a:off x="2428860" y="6143644"/>
            <a:ext cx="5096267" cy="369332"/>
          </a:xfrm>
          <a:prstGeom prst="rect">
            <a:avLst/>
          </a:prstGeom>
          <a:noFill/>
        </p:spPr>
        <p:txBody>
          <a:bodyPr wrap="none" rtlCol="0">
            <a:spAutoFit/>
          </a:bodyPr>
          <a:lstStyle/>
          <a:p>
            <a:r>
              <a:rPr lang="fr-FR" dirty="0" smtClean="0">
                <a:solidFill>
                  <a:schemeClr val="bg1"/>
                </a:solidFill>
              </a:rPr>
              <a:t>Double Liaison PPPOE à travers un lien Wifi</a:t>
            </a:r>
            <a:endParaRPr lang="fr-FR"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417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1701.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4181.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tonde">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Rotond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1904</TotalTime>
  <Words>2681</Words>
  <Application>Microsoft Office PowerPoint</Application>
  <PresentationFormat>Affichage à l'écran (4:3)</PresentationFormat>
  <Paragraphs>511</Paragraphs>
  <Slides>116</Slides>
  <Notes>0</Notes>
  <HiddenSlides>0</HiddenSlides>
  <MMClips>0</MMClips>
  <ScaleCrop>false</ScaleCrop>
  <HeadingPairs>
    <vt:vector size="4" baseType="variant">
      <vt:variant>
        <vt:lpstr>Thème</vt:lpstr>
      </vt:variant>
      <vt:variant>
        <vt:i4>1</vt:i4>
      </vt:variant>
      <vt:variant>
        <vt:lpstr>Titres des diapositives</vt:lpstr>
      </vt:variant>
      <vt:variant>
        <vt:i4>116</vt:i4>
      </vt:variant>
    </vt:vector>
  </HeadingPairs>
  <TitlesOfParts>
    <vt:vector size="117" baseType="lpstr">
      <vt:lpstr>Rotonde</vt:lpstr>
      <vt:lpstr>Projet « Braulen Haut Débit »</vt:lpstr>
      <vt:lpstr>Plan de la présentation</vt:lpstr>
      <vt:lpstr>Plan de la présentation</vt:lpstr>
      <vt:lpstr>Plan de la présentation</vt:lpstr>
      <vt:lpstr>Plan de la présentation</vt:lpstr>
      <vt:lpstr>Partie I  - La bande des 2,4 gHz – Généralités…</vt:lpstr>
      <vt:lpstr>Le Wifi c’est quoi ?</vt:lpstr>
      <vt:lpstr>Les Différentes Normes WIFI</vt:lpstr>
      <vt:lpstr>Les Usages Classiques du Wifi</vt:lpstr>
      <vt:lpstr>Un autre usage : Les Ponts Radio sur de Longue Distance</vt:lpstr>
      <vt:lpstr>Notions de Performance : différence entre la théorie et la pratique</vt:lpstr>
      <vt:lpstr>Les Contraintes Techniques et Juridiques</vt:lpstr>
      <vt:lpstr>Les Contraintes Techniques et Juridiques</vt:lpstr>
      <vt:lpstr>Les Contraintes Techniques et Juridiques</vt:lpstr>
      <vt:lpstr>II Le Réseau « Braulen Haut Débit »</vt:lpstr>
      <vt:lpstr>Les différentes solutions alternatives à l’ADSL</vt:lpstr>
      <vt:lpstr>Le cahier des charges de « Braulen Haut Débit » </vt:lpstr>
      <vt:lpstr>La solution retenue : LE WIFI</vt:lpstr>
      <vt:lpstr>Diapositive 19</vt:lpstr>
      <vt:lpstr>Diapositive 20</vt:lpstr>
      <vt:lpstr>Braulen Haut Débit : Un Modèle de Réseau Evolutif</vt:lpstr>
      <vt:lpstr>Braulen Haut Débit : Un Modèle de Réseau Evolutif</vt:lpstr>
      <vt:lpstr>Le modèle initial  Sept 2006</vt:lpstr>
      <vt:lpstr>Le modèle Actuel  Juin 2008</vt:lpstr>
      <vt:lpstr>Chez L’abonné</vt:lpstr>
      <vt:lpstr>Les Origines et le Déroulement du projet : l’Etude :</vt:lpstr>
      <vt:lpstr>Les origines et le déroulement du projet : Les Expérimentations</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Les Origines et le Déroulement du projet</vt:lpstr>
      <vt:lpstr>Les Origines et le Déroulement du projet : Période transitoire</vt:lpstr>
      <vt:lpstr>Les Origines et le déroulement du projet : Période transitoires</vt:lpstr>
      <vt:lpstr>Les Armoires…</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Les Armoires…</vt:lpstr>
      <vt:lpstr>Diapositive 66</vt:lpstr>
      <vt:lpstr>Diapositive 67</vt:lpstr>
      <vt:lpstr>Diapositive 68</vt:lpstr>
      <vt:lpstr>Diapositive 69</vt:lpstr>
      <vt:lpstr>Diapositive 70</vt:lpstr>
      <vt:lpstr>Diapositive 71</vt:lpstr>
      <vt:lpstr>Diapositive 72</vt:lpstr>
      <vt:lpstr>Diapositive 73</vt:lpstr>
      <vt:lpstr>Déploiement du Réseau Wifi </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Déploiement du Réseau Wifi </vt:lpstr>
      <vt:lpstr>Diapositive 87</vt:lpstr>
      <vt:lpstr>III – Le Réseau en Pratique</vt:lpstr>
      <vt:lpstr>III – Le Réseau en Pratique</vt:lpstr>
      <vt:lpstr>III – Le Réseau en Pratique</vt:lpstr>
      <vt:lpstr>III – Le Réseau en Pratique</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Les Utilisateurs – Les Usages</vt:lpstr>
      <vt:lpstr>Les Utilisateurs – Les Usages</vt:lpstr>
      <vt:lpstr>La gestion du réseau au jour le jour</vt:lpstr>
      <vt:lpstr>Les Incidents – Maintenance</vt:lpstr>
      <vt:lpstr>Les évolutions futures</vt:lpstr>
      <vt:lpstr>IV – Le Bilan</vt:lpstr>
      <vt:lpstr>Les Retombées</vt:lpstr>
      <vt:lpstr>Quel Futur pour les Réseaux Wifi ?</vt:lpstr>
      <vt:lpstr>Projet « Braulen Haut Débit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 Braulen Haut Debit »</dc:title>
  <dc:creator>Julien DALIX</dc:creator>
  <cp:lastModifiedBy>Admin</cp:lastModifiedBy>
  <cp:revision>227</cp:revision>
  <dcterms:created xsi:type="dcterms:W3CDTF">2008-10-09T08:19:37Z</dcterms:created>
  <dcterms:modified xsi:type="dcterms:W3CDTF">2009-11-18T17:45:29Z</dcterms:modified>
</cp:coreProperties>
</file>